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08" r:id="rId1"/>
  </p:sldMasterIdLst>
  <p:notesMasterIdLst>
    <p:notesMasterId r:id="rId61"/>
  </p:notesMasterIdLst>
  <p:sldIdLst>
    <p:sldId id="256" r:id="rId2"/>
    <p:sldId id="294" r:id="rId3"/>
    <p:sldId id="257" r:id="rId4"/>
    <p:sldId id="333" r:id="rId5"/>
    <p:sldId id="293" r:id="rId6"/>
    <p:sldId id="336" r:id="rId7"/>
    <p:sldId id="258" r:id="rId8"/>
    <p:sldId id="259" r:id="rId9"/>
    <p:sldId id="262" r:id="rId10"/>
    <p:sldId id="263" r:id="rId11"/>
    <p:sldId id="260" r:id="rId12"/>
    <p:sldId id="261" r:id="rId13"/>
    <p:sldId id="264" r:id="rId14"/>
    <p:sldId id="265" r:id="rId15"/>
    <p:sldId id="295" r:id="rId16"/>
    <p:sldId id="267" r:id="rId17"/>
    <p:sldId id="268" r:id="rId18"/>
    <p:sldId id="269" r:id="rId19"/>
    <p:sldId id="270" r:id="rId20"/>
    <p:sldId id="271" r:id="rId21"/>
    <p:sldId id="335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96" r:id="rId34"/>
    <p:sldId id="298" r:id="rId35"/>
    <p:sldId id="300" r:id="rId36"/>
    <p:sldId id="302" r:id="rId37"/>
    <p:sldId id="304" r:id="rId38"/>
    <p:sldId id="306" r:id="rId39"/>
    <p:sldId id="308" r:id="rId40"/>
    <p:sldId id="310" r:id="rId41"/>
    <p:sldId id="312" r:id="rId42"/>
    <p:sldId id="334" r:id="rId43"/>
    <p:sldId id="314" r:id="rId44"/>
    <p:sldId id="316" r:id="rId45"/>
    <p:sldId id="318" r:id="rId46"/>
    <p:sldId id="320" r:id="rId47"/>
    <p:sldId id="322" r:id="rId48"/>
    <p:sldId id="324" r:id="rId49"/>
    <p:sldId id="326" r:id="rId50"/>
    <p:sldId id="328" r:id="rId51"/>
    <p:sldId id="330" r:id="rId52"/>
    <p:sldId id="332" r:id="rId53"/>
    <p:sldId id="284" r:id="rId54"/>
    <p:sldId id="285" r:id="rId55"/>
    <p:sldId id="286" r:id="rId56"/>
    <p:sldId id="287" r:id="rId57"/>
    <p:sldId id="288" r:id="rId58"/>
    <p:sldId id="289" r:id="rId59"/>
    <p:sldId id="292" r:id="rId6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D6E9"/>
    <a:srgbClr val="C0D5E2"/>
    <a:srgbClr val="C1EBE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40" autoAdjust="0"/>
    <p:restoredTop sz="91941" autoAdjust="0"/>
  </p:normalViewPr>
  <p:slideViewPr>
    <p:cSldViewPr>
      <p:cViewPr>
        <p:scale>
          <a:sx n="76" d="100"/>
          <a:sy n="76" d="100"/>
        </p:scale>
        <p:origin x="-72" y="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Desktop\VPereyra\An&#225;lisis\Estudio%20de%20Poblaci&#243;n%20y%20Proyectos\2015\5.May%202015\1056poblaci&#243;n%20mayo2015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Desktop\VPereyra\An&#225;lisis\Estudio%20de%20Poblaci&#243;n%20y%20Proyectos\2015\5.May%202015\Proyectos%20mayo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UY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Hoja1!$B$1</c:f>
              <c:strCache>
                <c:ptCount val="1"/>
                <c:pt idx="0">
                  <c:v>Columna3</c:v>
                </c:pt>
              </c:strCache>
            </c:strRef>
          </c:tx>
          <c:dLbls>
            <c:showVal val="1"/>
          </c:dLbls>
          <c:cat>
            <c:strRef>
              <c:f>Hoja1!$A$2:$A$7</c:f>
              <c:strCache>
                <c:ptCount val="6"/>
                <c:pt idx="0">
                  <c:v>Dic 2014</c:v>
                </c:pt>
                <c:pt idx="1">
                  <c:v>Ene 2015</c:v>
                </c:pt>
                <c:pt idx="2">
                  <c:v>Feb 2015</c:v>
                </c:pt>
                <c:pt idx="3">
                  <c:v>Mar 2015</c:v>
                </c:pt>
                <c:pt idx="4">
                  <c:v>Abr 2015</c:v>
                </c:pt>
                <c:pt idx="5">
                  <c:v>May 2015</c:v>
                </c:pt>
              </c:strCache>
            </c:strRef>
          </c:cat>
          <c:val>
            <c:numRef>
              <c:f>Hoja1!$B$2:$B$7</c:f>
              <c:numCache>
                <c:formatCode>General</c:formatCode>
                <c:ptCount val="6"/>
                <c:pt idx="0">
                  <c:v>80818</c:v>
                </c:pt>
                <c:pt idx="1">
                  <c:v>81338</c:v>
                </c:pt>
                <c:pt idx="2">
                  <c:v>81326</c:v>
                </c:pt>
                <c:pt idx="3">
                  <c:v>82064</c:v>
                </c:pt>
                <c:pt idx="4">
                  <c:v>83571</c:v>
                </c:pt>
                <c:pt idx="5">
                  <c:v>83826</c:v>
                </c:pt>
              </c:numCache>
            </c:numRef>
          </c:val>
        </c:ser>
        <c:shape val="box"/>
        <c:axId val="90271104"/>
        <c:axId val="90289280"/>
        <c:axId val="0"/>
      </c:bar3DChart>
      <c:catAx>
        <c:axId val="90271104"/>
        <c:scaling>
          <c:orientation val="minMax"/>
        </c:scaling>
        <c:axPos val="b"/>
        <c:tickLblPos val="nextTo"/>
        <c:crossAx val="90289280"/>
        <c:crosses val="autoZero"/>
        <c:auto val="1"/>
        <c:lblAlgn val="ctr"/>
        <c:lblOffset val="100"/>
      </c:catAx>
      <c:valAx>
        <c:axId val="90289280"/>
        <c:scaling>
          <c:orientation val="minMax"/>
        </c:scaling>
        <c:axPos val="l"/>
        <c:majorGridlines/>
        <c:numFmt formatCode="General" sourceLinked="1"/>
        <c:tickLblPos val="nextTo"/>
        <c:crossAx val="90271104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s-UY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UY"/>
  <c:pivotSource>
    <c:name>[1056población mayo2015.xlsx]Cuadros!Tabla dinámica4</c:name>
    <c:fmtId val="2"/>
  </c:pivotSource>
  <c:chart>
    <c:pivotFmts>
      <c:pivotFmt>
        <c:idx val="0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1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2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3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4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5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6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7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Cuadros!$B$41:$B$42</c:f>
              <c:strCache>
                <c:ptCount val="1"/>
                <c:pt idx="0">
                  <c:v>Oficial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Cuadros!$A$43:$A$47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Cuadros!$B$43:$B$47</c:f>
              <c:numCache>
                <c:formatCode>General</c:formatCode>
                <c:ptCount val="4"/>
                <c:pt idx="0">
                  <c:v>5721</c:v>
                </c:pt>
                <c:pt idx="1">
                  <c:v>3338</c:v>
                </c:pt>
                <c:pt idx="2">
                  <c:v>659</c:v>
                </c:pt>
                <c:pt idx="3">
                  <c:v>2243</c:v>
                </c:pt>
              </c:numCache>
            </c:numRef>
          </c:val>
        </c:ser>
        <c:ser>
          <c:idx val="1"/>
          <c:order val="1"/>
          <c:tx>
            <c:strRef>
              <c:f>Cuadros!$C$41:$C$42</c:f>
              <c:strCache>
                <c:ptCount val="1"/>
                <c:pt idx="0">
                  <c:v>Convenio Con INAU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Cuadros!$A$43:$A$47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Cuadros!$C$43:$C$47</c:f>
              <c:numCache>
                <c:formatCode>General</c:formatCode>
                <c:ptCount val="4"/>
                <c:pt idx="0">
                  <c:v>2042</c:v>
                </c:pt>
                <c:pt idx="1">
                  <c:v>69096</c:v>
                </c:pt>
                <c:pt idx="3">
                  <c:v>2474</c:v>
                </c:pt>
              </c:numCache>
            </c:numRef>
          </c:val>
        </c:ser>
        <c:ser>
          <c:idx val="2"/>
          <c:order val="2"/>
          <c:tx>
            <c:strRef>
              <c:f>Cuadros!$D$41:$D$42</c:f>
              <c:strCache>
                <c:ptCount val="1"/>
                <c:pt idx="0">
                  <c:v>Contrato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Cuadros!$A$43:$A$47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Cuadros!$D$43:$D$47</c:f>
              <c:numCache>
                <c:formatCode>General</c:formatCode>
                <c:ptCount val="4"/>
                <c:pt idx="2">
                  <c:v>737</c:v>
                </c:pt>
              </c:numCache>
            </c:numRef>
          </c:val>
        </c:ser>
        <c:ser>
          <c:idx val="3"/>
          <c:order val="3"/>
          <c:tx>
            <c:strRef>
              <c:f>Cuadros!$E$41:$E$42</c:f>
              <c:strCache>
                <c:ptCount val="1"/>
                <c:pt idx="0">
                  <c:v>Otros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Cuadros!$A$43:$A$47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Cuadros!$E$43:$E$47</c:f>
              <c:numCache>
                <c:formatCode>General</c:formatCode>
                <c:ptCount val="4"/>
                <c:pt idx="0">
                  <c:v>1183</c:v>
                </c:pt>
              </c:numCache>
            </c:numRef>
          </c:val>
        </c:ser>
        <c:shape val="box"/>
        <c:axId val="76713984"/>
        <c:axId val="76715520"/>
        <c:axId val="0"/>
      </c:bar3DChart>
      <c:catAx>
        <c:axId val="76713984"/>
        <c:scaling>
          <c:orientation val="minMax"/>
        </c:scaling>
        <c:axPos val="l"/>
        <c:tickLblPos val="nextTo"/>
        <c:crossAx val="76715520"/>
        <c:crosses val="autoZero"/>
        <c:auto val="1"/>
        <c:lblAlgn val="ctr"/>
        <c:lblOffset val="100"/>
      </c:catAx>
      <c:valAx>
        <c:axId val="76715520"/>
        <c:scaling>
          <c:orientation val="minMax"/>
        </c:scaling>
        <c:axPos val="b"/>
        <c:majorGridlines/>
        <c:numFmt formatCode="General" sourceLinked="1"/>
        <c:tickLblPos val="nextTo"/>
        <c:crossAx val="76713984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UY"/>
  <c:pivotSource>
    <c:name>[Proyectos mayo.xlsx]Cuadros!Tabla dinámica11</c:name>
    <c:fmtId val="2"/>
  </c:pivotSource>
  <c:chart>
    <c:pivotFmts>
      <c:pivotFmt>
        <c:idx val="0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1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2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3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4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5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6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7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Cuadros!$B$3:$B$4</c:f>
              <c:strCache>
                <c:ptCount val="1"/>
                <c:pt idx="0">
                  <c:v>Oficial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Cuadros!$B$5:$B$9</c:f>
              <c:numCache>
                <c:formatCode>General</c:formatCode>
                <c:ptCount val="4"/>
                <c:pt idx="0">
                  <c:v>102</c:v>
                </c:pt>
                <c:pt idx="1">
                  <c:v>87</c:v>
                </c:pt>
                <c:pt idx="2">
                  <c:v>302</c:v>
                </c:pt>
                <c:pt idx="3">
                  <c:v>112</c:v>
                </c:pt>
              </c:numCache>
            </c:numRef>
          </c:val>
        </c:ser>
        <c:ser>
          <c:idx val="1"/>
          <c:order val="1"/>
          <c:tx>
            <c:strRef>
              <c:f>Cuadros!$C$3:$C$4</c:f>
              <c:strCache>
                <c:ptCount val="1"/>
                <c:pt idx="0">
                  <c:v>Convenio Con INAU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Cuadros!$C$5:$C$9</c:f>
              <c:numCache>
                <c:formatCode>General</c:formatCode>
                <c:ptCount val="4"/>
                <c:pt idx="0">
                  <c:v>39</c:v>
                </c:pt>
                <c:pt idx="1">
                  <c:v>668</c:v>
                </c:pt>
                <c:pt idx="3">
                  <c:v>73</c:v>
                </c:pt>
              </c:numCache>
            </c:numRef>
          </c:val>
        </c:ser>
        <c:ser>
          <c:idx val="2"/>
          <c:order val="2"/>
          <c:tx>
            <c:strRef>
              <c:f>Cuadros!$D$3:$D$4</c:f>
              <c:strCache>
                <c:ptCount val="1"/>
                <c:pt idx="0">
                  <c:v>Contrato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Cuadros!$D$5:$D$9</c:f>
              <c:numCache>
                <c:formatCode>General</c:formatCode>
                <c:ptCount val="4"/>
                <c:pt idx="2">
                  <c:v>389</c:v>
                </c:pt>
              </c:numCache>
            </c:numRef>
          </c:val>
        </c:ser>
        <c:ser>
          <c:idx val="3"/>
          <c:order val="3"/>
          <c:tx>
            <c:strRef>
              <c:f>Cuadros!$E$3:$E$4</c:f>
              <c:strCache>
                <c:ptCount val="1"/>
                <c:pt idx="0">
                  <c:v>Otros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Cuadros!$E$5:$E$9</c:f>
              <c:numCache>
                <c:formatCode>General</c:formatCode>
                <c:ptCount val="4"/>
                <c:pt idx="0">
                  <c:v>38</c:v>
                </c:pt>
              </c:numCache>
            </c:numRef>
          </c:val>
        </c:ser>
        <c:shape val="box"/>
        <c:axId val="76993280"/>
        <c:axId val="76994816"/>
        <c:axId val="0"/>
      </c:bar3DChart>
      <c:catAx>
        <c:axId val="76993280"/>
        <c:scaling>
          <c:orientation val="minMax"/>
        </c:scaling>
        <c:axPos val="l"/>
        <c:tickLblPos val="nextTo"/>
        <c:crossAx val="76994816"/>
        <c:crosses val="autoZero"/>
        <c:auto val="1"/>
        <c:lblAlgn val="ctr"/>
        <c:lblOffset val="100"/>
      </c:catAx>
      <c:valAx>
        <c:axId val="76994816"/>
        <c:scaling>
          <c:orientation val="minMax"/>
        </c:scaling>
        <c:axPos val="b"/>
        <c:majorGridlines/>
        <c:numFmt formatCode="General" sourceLinked="1"/>
        <c:tickLblPos val="nextTo"/>
        <c:crossAx val="76993280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2151A4-ABD8-47EC-ACC0-366B800EBAE5}" type="datetimeFigureOut">
              <a:rPr lang="es-ES" smtClean="0"/>
              <a:pPr/>
              <a:t>20/05/2015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BDE8E0-51F5-4480-A45E-B88FB124E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32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35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176D-8B49-4788-9FA2-DCA0B8F1FBD3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FBAA-82EB-44FD-9919-ACE17ACB4D93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544E-FD42-48EB-86ED-406C7D682973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14B9ED2-48D2-428E-AA6F-AE6821616232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A3-1A2A-44E8-85DF-408C335EF41F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84B7-01D3-4F89-84A7-FF1D349DE16F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873E7-B027-4461-AF33-9F1699FE1381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A55F-F432-47F8-93B7-34A824AC3CF9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F27284C-73EF-4366-82C0-CF53B8845F1E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3505-A931-4EAB-9183-47F7D29CA41E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4CE78-995C-4FC4-A3B2-AB57BAEBA157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D7BA38C-4DB2-465C-8363-04A65A8DF08A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</p:sldLayoutIdLst>
  <p:hf sldNum="0" hd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Población y PROYECTOS</a:t>
            </a:r>
          </a:p>
          <a:p>
            <a:r>
              <a:rPr lang="es-ES" dirty="0" smtClean="0"/>
              <a:t>mayo 2015</a:t>
            </a:r>
            <a:endParaRPr lang="es-ES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548681"/>
            <a:ext cx="8458200" cy="1512168"/>
          </a:xfrm>
        </p:spPr>
        <p:txBody>
          <a:bodyPr>
            <a:normAutofit/>
          </a:bodyPr>
          <a:lstStyle/>
          <a:p>
            <a:pPr algn="ctr"/>
            <a:r>
              <a:rPr lang="es-ES" dirty="0" smtClean="0"/>
              <a:t>Instituto del Niño y Adolescente del Uruguay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Datos de la Población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1.Niños, Niñas y Adolescentes atendidos en la Institución por Edad, según  Sexo</a:t>
            </a:r>
            <a:endParaRPr lang="es-ES" sz="2000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75048" y="5733256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25851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83568" y="1916832"/>
          <a:ext cx="7848871" cy="3211349"/>
        </p:xfrm>
        <a:graphic>
          <a:graphicData uri="http://schemas.openxmlformats.org/drawingml/2006/table">
            <a:tbl>
              <a:tblPr/>
              <a:tblGrid>
                <a:gridCol w="1800200"/>
                <a:gridCol w="1080120"/>
                <a:gridCol w="936104"/>
                <a:gridCol w="936104"/>
                <a:gridCol w="864096"/>
                <a:gridCol w="864096"/>
                <a:gridCol w="1368151"/>
              </a:tblGrid>
              <a:tr h="6864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57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Sexo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0-3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4-5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13-17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 y más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8640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25335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40052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8640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26241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43774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64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51576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15150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83826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Gráfico 1. Evolución de la Población atendida en la Institución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8768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5949280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2.Niños, Niñas y Adolescentes atendidos, por Edad, según Modalidad de atención y Sexo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5801816"/>
          <a:ext cx="8568952" cy="137160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este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cuadro y en los subsiguientes a diferencia del Cuadro anterior,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se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presenta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la cantidad de prestaciones otorgadas (puede ser más de una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por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niño, niña o adolescente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).  Incluye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Población de SIRPA.</a:t>
                      </a:r>
                    </a:p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200" b="1" i="0" u="none" strike="noStrike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19" y="1628800"/>
          <a:ext cx="8504235" cy="3995369"/>
        </p:xfrm>
        <a:graphic>
          <a:graphicData uri="http://schemas.openxmlformats.org/drawingml/2006/table">
            <a:tbl>
              <a:tblPr/>
              <a:tblGrid>
                <a:gridCol w="1239790"/>
                <a:gridCol w="1447257"/>
                <a:gridCol w="1016721"/>
                <a:gridCol w="871475"/>
                <a:gridCol w="798852"/>
                <a:gridCol w="798852"/>
                <a:gridCol w="798852"/>
                <a:gridCol w="798852"/>
                <a:gridCol w="733584"/>
              </a:tblGrid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16173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Sexo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0-3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4-5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6-12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13-17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 y más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8946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81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25044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35045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25897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37389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50941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72434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79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81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Completo **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52583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16221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11995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87493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2.1.Niños, Niñas y Adolescentes atendidos en la Modalidad de Atención Integral de Tiempo Completo por Edad, según Contexto.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4389120"/>
          <a:ext cx="8568952" cy="246888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just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este cuadro se desagrega el número de 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niños, niñas y adolescentes vinculados a Proyectos de Tiempo Completo, teniendo en cuenta el lugar en el que residen, ya sea en Hogares de INAU o en Contexto familiar. </a:t>
                      </a:r>
                    </a:p>
                    <a:p>
                      <a:pPr algn="just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El Contexto Familiar puede ser propio (cuando reside con su familia de origen) o ajeno (cuando reside en algún tipo de Alternativa Familiar  con apoyo económico de INAU). La pertinencia de incluir a los niños, niñas y adolescentes que residen en Contexto Familiar dentro de la Modalidad Atención Integral de Tiempo Completo, se debe a que el Equipo Técnico de dicha Modalidad es quien realiza el seguimiento.</a:t>
                      </a:r>
                    </a:p>
                    <a:p>
                      <a:pPr algn="just" fontAlgn="b"/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Estas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medidas responden a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existencia de una política institucional que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promueve la desinstitucionalización 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de la población vinculada a Hogares de INAU,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fortaleciendo en primera instancia el trabajo con la familia de origen y cuando esto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no es posible, buscando otras Alternativas Familiares.</a:t>
                      </a:r>
                      <a:endParaRPr lang="es-ES" sz="1200" b="1" i="0" u="none" strike="noStrike" baseline="0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just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800"/>
          <a:ext cx="8504236" cy="2520280"/>
        </p:xfrm>
        <a:graphic>
          <a:graphicData uri="http://schemas.openxmlformats.org/drawingml/2006/table">
            <a:tbl>
              <a:tblPr/>
              <a:tblGrid>
                <a:gridCol w="2736304"/>
                <a:gridCol w="1008112"/>
                <a:gridCol w="864096"/>
                <a:gridCol w="792088"/>
                <a:gridCol w="792088"/>
                <a:gridCol w="792088"/>
                <a:gridCol w="792088"/>
                <a:gridCol w="727372"/>
              </a:tblGrid>
              <a:tr h="23189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37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Contexto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0-3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4-5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6-12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13-17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 y más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724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En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Residencia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En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Contexto Familiar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3.Niños, Niñas y Adolescentes atendidos por Relación Institucional, según Modalidad de atención 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683570" y="1772814"/>
          <a:ext cx="7920878" cy="3844872"/>
        </p:xfrm>
        <a:graphic>
          <a:graphicData uri="http://schemas.openxmlformats.org/drawingml/2006/table">
            <a:tbl>
              <a:tblPr/>
              <a:tblGrid>
                <a:gridCol w="3096342"/>
                <a:gridCol w="936104"/>
                <a:gridCol w="1080120"/>
                <a:gridCol w="936104"/>
                <a:gridCol w="875541"/>
                <a:gridCol w="996667"/>
              </a:tblGrid>
              <a:tr h="787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7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69692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5721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8946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77482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69096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72434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050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2216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</a:t>
                      </a:r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Completo **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5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11961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73612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87493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6021288"/>
          <a:ext cx="8568952" cy="742508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2. Distribución de la población atendida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37165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1 Gráfico"/>
          <p:cNvGraphicFramePr/>
          <p:nvPr/>
        </p:nvGraphicFramePr>
        <p:xfrm>
          <a:off x="1187624" y="2058458"/>
          <a:ext cx="6624736" cy="39628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4. Proyectos de atención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18" y="1844824"/>
          <a:ext cx="8496946" cy="3705160"/>
        </p:xfrm>
        <a:graphic>
          <a:graphicData uri="http://schemas.openxmlformats.org/drawingml/2006/table">
            <a:tbl>
              <a:tblPr/>
              <a:tblGrid>
                <a:gridCol w="2776229"/>
                <a:gridCol w="1287527"/>
                <a:gridCol w="1182184"/>
                <a:gridCol w="1034411"/>
                <a:gridCol w="1034411"/>
                <a:gridCol w="1182184"/>
              </a:tblGrid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194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755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3. Distribución de Proyectos  por Modalidad, según Relación Institucional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1 Gráfico"/>
          <p:cNvGraphicFramePr/>
          <p:nvPr/>
        </p:nvGraphicFramePr>
        <p:xfrm>
          <a:off x="683568" y="2057400"/>
          <a:ext cx="7704856" cy="37478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5. Niños, Niñas y Adolescentes atendidos, por Unidad Organizacional, según Modalidad de atención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539552" y="5157192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*En los Cuadros 23 al 41 se detalla información por Departamento.</a:t>
            </a:r>
          </a:p>
          <a:p>
            <a:r>
              <a:rPr lang="es-ES" sz="1200" b="1" dirty="0" smtClean="0">
                <a:latin typeface="Calibri" pitchFamily="34" charset="0"/>
              </a:rPr>
              <a:t>En la categoría Montevideo se incluyen datos de:  División CAIF, División Salud, Departamento de Adopciones, División Protección Integral a la Infancia y la Adolescencia, División Protección Integral en Contexto Familiar y Comunitario, División Convenios, Departamento Acogimiento Familiar, DAIF, SIRPA, División Jurídica, Direcciones Regionales, División Estudio y Derivación. </a:t>
            </a:r>
          </a:p>
          <a:p>
            <a:r>
              <a:rPr lang="es-ES" sz="1200" b="1" dirty="0" smtClean="0">
                <a:latin typeface="Calibri" pitchFamily="34" charset="0"/>
              </a:rPr>
              <a:t>** Ver Cuadro 2.1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8443664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39552" y="1700807"/>
          <a:ext cx="8064897" cy="2952328"/>
        </p:xfrm>
        <a:graphic>
          <a:graphicData uri="http://schemas.openxmlformats.org/drawingml/2006/table">
            <a:tbl>
              <a:tblPr/>
              <a:tblGrid>
                <a:gridCol w="3738932"/>
                <a:gridCol w="1476608"/>
                <a:gridCol w="1476608"/>
                <a:gridCol w="1372749"/>
              </a:tblGrid>
              <a:tr h="362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25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8946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999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21347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51087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72434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549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 **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29693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57800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87493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4. Distribución de la población atendida</a:t>
            </a:r>
            <a:endParaRPr lang="es-ES" sz="2000" dirty="0"/>
          </a:p>
        </p:txBody>
      </p:sp>
      <p:sp>
        <p:nvSpPr>
          <p:cNvPr id="24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651576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420888"/>
            <a:ext cx="396044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3" y="2636912"/>
            <a:ext cx="4176465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6. Proyectos de atención por Unidad Organizacional,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507560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6" y="1844824"/>
          <a:ext cx="8352927" cy="3888432"/>
        </p:xfrm>
        <a:graphic>
          <a:graphicData uri="http://schemas.openxmlformats.org/drawingml/2006/table">
            <a:tbl>
              <a:tblPr/>
              <a:tblGrid>
                <a:gridCol w="3991665"/>
                <a:gridCol w="1626234"/>
                <a:gridCol w="1330555"/>
                <a:gridCol w="1404473"/>
              </a:tblGrid>
              <a:tr h="8494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494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40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755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13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5. Distribución de Proyectos por Unidad Organizacional, según Modalidad de atención</a:t>
            </a:r>
            <a:endParaRPr lang="es-ES" sz="2000" dirty="0"/>
          </a:p>
        </p:txBody>
      </p:sp>
      <p:sp>
        <p:nvSpPr>
          <p:cNvPr id="6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</a:t>
            </a:r>
            <a:r>
              <a:rPr lang="es-ES" sz="1400" noProof="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5</a:t>
            </a:r>
            <a:r>
              <a:rPr lang="es-ES" sz="140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5.2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420888"/>
            <a:ext cx="4032448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420888"/>
            <a:ext cx="3888432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Distribución según Modalidades y Perfiles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7. Niños, Niñas y Adolescentes atendidos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6" y="1484784"/>
          <a:ext cx="8496944" cy="4692569"/>
        </p:xfrm>
        <a:graphic>
          <a:graphicData uri="http://schemas.openxmlformats.org/drawingml/2006/table">
            <a:tbl>
              <a:tblPr/>
              <a:tblGrid>
                <a:gridCol w="2808312"/>
                <a:gridCol w="1912212"/>
                <a:gridCol w="1234599"/>
                <a:gridCol w="1307222"/>
                <a:gridCol w="1234599"/>
              </a:tblGrid>
              <a:tr h="3667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1537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998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34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8946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8. Proyectos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371656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1" y="1756752"/>
          <a:ext cx="8064897" cy="4480560"/>
        </p:xfrm>
        <a:graphic>
          <a:graphicData uri="http://schemas.openxmlformats.org/drawingml/2006/table">
            <a:tbl>
              <a:tblPr/>
              <a:tblGrid>
                <a:gridCol w="4032449"/>
                <a:gridCol w="1152128"/>
                <a:gridCol w="1080120"/>
                <a:gridCol w="792088"/>
                <a:gridCol w="1008112"/>
              </a:tblGrid>
              <a:tr h="407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9. Niños, Niñas y Adolescentes atendidos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15563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628800"/>
          <a:ext cx="8424936" cy="4460859"/>
        </p:xfrm>
        <a:graphic>
          <a:graphicData uri="http://schemas.openxmlformats.org/drawingml/2006/table">
            <a:tbl>
              <a:tblPr/>
              <a:tblGrid>
                <a:gridCol w="3528392"/>
                <a:gridCol w="2240033"/>
                <a:gridCol w="1389893"/>
                <a:gridCol w="1266618"/>
              </a:tblGrid>
              <a:tr h="40701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8946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10. Proyectos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395537" y="1756752"/>
          <a:ext cx="8352928" cy="4480560"/>
        </p:xfrm>
        <a:graphic>
          <a:graphicData uri="http://schemas.openxmlformats.org/drawingml/2006/table">
            <a:tbl>
              <a:tblPr/>
              <a:tblGrid>
                <a:gridCol w="4354945"/>
                <a:gridCol w="1427851"/>
                <a:gridCol w="1192124"/>
                <a:gridCol w="1378008"/>
              </a:tblGrid>
              <a:tr h="4070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Atención a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Organizacional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11. Niños, Niñas y Adolescentes atendidos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700807"/>
          <a:ext cx="8568952" cy="4464492"/>
        </p:xfrm>
        <a:graphic>
          <a:graphicData uri="http://schemas.openxmlformats.org/drawingml/2006/table">
            <a:tbl>
              <a:tblPr/>
              <a:tblGrid>
                <a:gridCol w="4104456"/>
                <a:gridCol w="1677482"/>
                <a:gridCol w="1238673"/>
                <a:gridCol w="1548341"/>
              </a:tblGrid>
              <a:tr h="2794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8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5489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7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48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con referente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489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51157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51157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10764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69096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72434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12. Proyectos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251520" y="1556792"/>
          <a:ext cx="8352928" cy="4608508"/>
        </p:xfrm>
        <a:graphic>
          <a:graphicData uri="http://schemas.openxmlformats.org/drawingml/2006/table">
            <a:tbl>
              <a:tblPr/>
              <a:tblGrid>
                <a:gridCol w="4549363"/>
                <a:gridCol w="1491594"/>
                <a:gridCol w="1118696"/>
                <a:gridCol w="1193275"/>
              </a:tblGrid>
              <a:tr h="439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1971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985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Atención con referente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6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13. Niños, Niñas y Adolescentes atendidos en la Modalidad Atención Integral de Tiempo Parcial, por Unidad Organizacional,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6" y="1772817"/>
          <a:ext cx="8424935" cy="4248470"/>
        </p:xfrm>
        <a:graphic>
          <a:graphicData uri="http://schemas.openxmlformats.org/drawingml/2006/table">
            <a:tbl>
              <a:tblPr/>
              <a:tblGrid>
                <a:gridCol w="4175838"/>
                <a:gridCol w="1391946"/>
                <a:gridCol w="1318685"/>
                <a:gridCol w="1538466"/>
              </a:tblGrid>
              <a:tr h="46754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854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2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554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75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con referente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82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11571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39586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51157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10764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05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21347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51087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72434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14. Proyectos en la Modalidad Atención Integral de Tiempo Parcial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5" y="1700807"/>
          <a:ext cx="8136905" cy="4411940"/>
        </p:xfrm>
        <a:graphic>
          <a:graphicData uri="http://schemas.openxmlformats.org/drawingml/2006/table">
            <a:tbl>
              <a:tblPr/>
              <a:tblGrid>
                <a:gridCol w="4033074"/>
                <a:gridCol w="1344358"/>
                <a:gridCol w="1273603"/>
                <a:gridCol w="1485870"/>
              </a:tblGrid>
              <a:tr h="4397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575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0727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365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97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Atención con referente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69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7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7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7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7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7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7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7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3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7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7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ES" sz="2000" dirty="0" smtClean="0"/>
              <a:t>Cuadro 15. Niños, Niñas y Adolescentes atendidos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6" y="1844824"/>
          <a:ext cx="8352928" cy="3612862"/>
        </p:xfrm>
        <a:graphic>
          <a:graphicData uri="http://schemas.openxmlformats.org/drawingml/2006/table">
            <a:tbl>
              <a:tblPr/>
              <a:tblGrid>
                <a:gridCol w="4176464"/>
                <a:gridCol w="1342435"/>
                <a:gridCol w="1586760"/>
                <a:gridCol w="1247269"/>
              </a:tblGrid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557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034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804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27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45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16. Proyectos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988840"/>
          <a:ext cx="8136904" cy="3384377"/>
        </p:xfrm>
        <a:graphic>
          <a:graphicData uri="http://schemas.openxmlformats.org/drawingml/2006/table">
            <a:tbl>
              <a:tblPr/>
              <a:tblGrid>
                <a:gridCol w="4104456"/>
                <a:gridCol w="1296145"/>
                <a:gridCol w="1532044"/>
                <a:gridCol w="1204259"/>
              </a:tblGrid>
              <a:tr h="4458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817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577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77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756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977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977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7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7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17. Niños, Niñas y Adolescentes atendidos en la Modalidad Alternativa Familiar,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772816"/>
          <a:ext cx="8064896" cy="3888431"/>
        </p:xfrm>
        <a:graphic>
          <a:graphicData uri="http://schemas.openxmlformats.org/drawingml/2006/table">
            <a:tbl>
              <a:tblPr/>
              <a:tblGrid>
                <a:gridCol w="4176464"/>
                <a:gridCol w="1368152"/>
                <a:gridCol w="1152128"/>
                <a:gridCol w="1368152"/>
              </a:tblGrid>
              <a:tr h="6618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618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18. Proyectos en la Modalidad Alternativa Familiar 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9153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844824"/>
          <a:ext cx="7992888" cy="3384375"/>
        </p:xfrm>
        <a:graphic>
          <a:graphicData uri="http://schemas.openxmlformats.org/drawingml/2006/table">
            <a:tbl>
              <a:tblPr/>
              <a:tblGrid>
                <a:gridCol w="4104456"/>
                <a:gridCol w="1368152"/>
                <a:gridCol w="1152128"/>
                <a:gridCol w="1368152"/>
              </a:tblGrid>
              <a:tr h="5055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328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82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82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65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19. Niños, Niñas y Adolescentes atendidos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700807"/>
          <a:ext cx="8208912" cy="4536505"/>
        </p:xfrm>
        <a:graphic>
          <a:graphicData uri="http://schemas.openxmlformats.org/drawingml/2006/table">
            <a:tbl>
              <a:tblPr/>
              <a:tblGrid>
                <a:gridCol w="4113931"/>
                <a:gridCol w="1613307"/>
                <a:gridCol w="1290645"/>
                <a:gridCol w="1191029"/>
              </a:tblGrid>
              <a:tr h="5347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73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20. Proyectos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3" y="1628803"/>
          <a:ext cx="8208914" cy="4464493"/>
        </p:xfrm>
        <a:graphic>
          <a:graphicData uri="http://schemas.openxmlformats.org/drawingml/2006/table">
            <a:tbl>
              <a:tblPr/>
              <a:tblGrid>
                <a:gridCol w="4113931"/>
                <a:gridCol w="1613308"/>
                <a:gridCol w="1290646"/>
                <a:gridCol w="1191029"/>
              </a:tblGrid>
              <a:tr h="5278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63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39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39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9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9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9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9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3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1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1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9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9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9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9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21. Niños, Niñas y Adolescentes atendidos en la Modalidad Atención Integral de Tiempo Completo,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700810"/>
          <a:ext cx="8208912" cy="4464488"/>
        </p:xfrm>
        <a:graphic>
          <a:graphicData uri="http://schemas.openxmlformats.org/drawingml/2006/table">
            <a:tbl>
              <a:tblPr/>
              <a:tblGrid>
                <a:gridCol w="4140778"/>
                <a:gridCol w="1598196"/>
                <a:gridCol w="1234969"/>
                <a:gridCol w="1234969"/>
              </a:tblGrid>
              <a:tr h="4440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20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22. Proyectos en la Modalidad Atención Integral de Tiempo Completo por Unidad Organizacional,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700809"/>
          <a:ext cx="8496944" cy="4464489"/>
        </p:xfrm>
        <a:graphic>
          <a:graphicData uri="http://schemas.openxmlformats.org/drawingml/2006/table">
            <a:tbl>
              <a:tblPr/>
              <a:tblGrid>
                <a:gridCol w="4286069"/>
                <a:gridCol w="1654273"/>
                <a:gridCol w="1278301"/>
                <a:gridCol w="1278301"/>
              </a:tblGrid>
              <a:tr h="4440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20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dirty="0" smtClean="0"/>
              <a:t>Información por Departamentos</a:t>
            </a:r>
            <a:endParaRPr lang="es-ES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23. Distribución de Población y Proyectos en Artigas, según Modalidad y Perfil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755576" y="5805264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*Los jóvenes que cumplen Medidas Privativas y No Privativas de Libertad que se muestran en los Cuadros por Departamento, están incluidos en los Cuadros de SIRPA.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628800"/>
          <a:ext cx="8064897" cy="3960447"/>
        </p:xfrm>
        <a:graphic>
          <a:graphicData uri="http://schemas.openxmlformats.org/drawingml/2006/table">
            <a:tbl>
              <a:tblPr/>
              <a:tblGrid>
                <a:gridCol w="4032448"/>
                <a:gridCol w="1944216"/>
                <a:gridCol w="2088233"/>
              </a:tblGrid>
              <a:tr h="495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Artigas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24. Distribución de Población y Proyectos Canelones,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1161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611560" y="1628800"/>
          <a:ext cx="8064897" cy="4464502"/>
        </p:xfrm>
        <a:graphic>
          <a:graphicData uri="http://schemas.openxmlformats.org/drawingml/2006/table">
            <a:tbl>
              <a:tblPr/>
              <a:tblGrid>
                <a:gridCol w="4464496"/>
                <a:gridCol w="1872208"/>
                <a:gridCol w="1728193"/>
              </a:tblGrid>
              <a:tr h="2285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Canelones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85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5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85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5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9809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5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85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5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5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5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5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5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5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747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747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5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2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5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85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10742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25. Distribución de Población y Proyectos en Cerro Largo,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834576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6" y="1556792"/>
          <a:ext cx="7992888" cy="4624507"/>
        </p:xfrm>
        <a:graphic>
          <a:graphicData uri="http://schemas.openxmlformats.org/drawingml/2006/table">
            <a:tbl>
              <a:tblPr/>
              <a:tblGrid>
                <a:gridCol w="3996444"/>
                <a:gridCol w="2033280"/>
                <a:gridCol w="1963164"/>
              </a:tblGrid>
              <a:tr h="2069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Cerro Largo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26. Distribución de Población y Proyectos en Colonia,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95536" y="1700808"/>
          <a:ext cx="8424936" cy="4464500"/>
        </p:xfrm>
        <a:graphic>
          <a:graphicData uri="http://schemas.openxmlformats.org/drawingml/2006/table">
            <a:tbl>
              <a:tblPr/>
              <a:tblGrid>
                <a:gridCol w="4222871"/>
                <a:gridCol w="1601778"/>
                <a:gridCol w="2600287"/>
              </a:tblGrid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Colonia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27. Distribución de Población y Proyectos en Durazno,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467544" y="1556793"/>
          <a:ext cx="8208912" cy="4647289"/>
        </p:xfrm>
        <a:graphic>
          <a:graphicData uri="http://schemas.openxmlformats.org/drawingml/2006/table">
            <a:tbl>
              <a:tblPr/>
              <a:tblGrid>
                <a:gridCol w="4392487"/>
                <a:gridCol w="2160240"/>
                <a:gridCol w="1656185"/>
              </a:tblGrid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Durazno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14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4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7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611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28. Distribución de Población y Proyectos en Flores,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795592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539552" y="1772816"/>
          <a:ext cx="8136904" cy="4392486"/>
        </p:xfrm>
        <a:graphic>
          <a:graphicData uri="http://schemas.openxmlformats.org/drawingml/2006/table">
            <a:tbl>
              <a:tblPr/>
              <a:tblGrid>
                <a:gridCol w="4068452"/>
                <a:gridCol w="2184909"/>
                <a:gridCol w="1883543"/>
              </a:tblGrid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Flores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29. Distribución de Población y Proyectos en Florida,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95536" y="1700809"/>
          <a:ext cx="8064897" cy="4464489"/>
        </p:xfrm>
        <a:graphic>
          <a:graphicData uri="http://schemas.openxmlformats.org/drawingml/2006/table">
            <a:tbl>
              <a:tblPr/>
              <a:tblGrid>
                <a:gridCol w="4120323"/>
                <a:gridCol w="1909507"/>
                <a:gridCol w="2035067"/>
              </a:tblGrid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Florida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33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30. Distribución de Población y Proyectos en Lavalleja,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539552" y="1556792"/>
          <a:ext cx="8064896" cy="4680520"/>
        </p:xfrm>
        <a:graphic>
          <a:graphicData uri="http://schemas.openxmlformats.org/drawingml/2006/table">
            <a:tbl>
              <a:tblPr/>
              <a:tblGrid>
                <a:gridCol w="4042406"/>
                <a:gridCol w="1950774"/>
                <a:gridCol w="2071716"/>
              </a:tblGrid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Lavalleja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31. Distribución de Población y Proyectos en Maldonado,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467544" y="1700808"/>
          <a:ext cx="8280920" cy="4540258"/>
        </p:xfrm>
        <a:graphic>
          <a:graphicData uri="http://schemas.openxmlformats.org/drawingml/2006/table">
            <a:tbl>
              <a:tblPr/>
              <a:tblGrid>
                <a:gridCol w="4103819"/>
                <a:gridCol w="2198474"/>
                <a:gridCol w="1978627"/>
              </a:tblGrid>
              <a:tr h="2095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Maldonado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Cuadro 32. Distribución de Población y Proyectos en Montevideo según Unidad Organizacional</a:t>
            </a:r>
            <a:endParaRPr lang="es-ES" sz="2400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083624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6" y="1628800"/>
          <a:ext cx="8352928" cy="4545276"/>
        </p:xfrm>
        <a:graphic>
          <a:graphicData uri="http://schemas.openxmlformats.org/drawingml/2006/table">
            <a:tbl>
              <a:tblPr/>
              <a:tblGrid>
                <a:gridCol w="4498014"/>
                <a:gridCol w="1927315"/>
                <a:gridCol w="1927599"/>
              </a:tblGrid>
              <a:tr h="24226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22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Adicciones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2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Departamento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2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Departamento de Adopciones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2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Direcciones Regionales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2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Atención Integral a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2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11571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2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2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2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Jurídica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2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Protección Integral a la Infancia y Adolescencia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79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Protección Integral en Contexto Familiar y Comunitario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2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Programa de Explotación Sexual Comercial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2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Proyectos Educativos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2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Psiquiatría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2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2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Sub Dirección General Técnica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2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29693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33. Distribución de Población y Proyectos en Paysandú,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539552" y="1700807"/>
          <a:ext cx="7992887" cy="4468634"/>
        </p:xfrm>
        <a:graphic>
          <a:graphicData uri="http://schemas.openxmlformats.org/drawingml/2006/table">
            <a:tbl>
              <a:tblPr/>
              <a:tblGrid>
                <a:gridCol w="3959779"/>
                <a:gridCol w="2199877"/>
                <a:gridCol w="1833231"/>
              </a:tblGrid>
              <a:tr h="20921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Paysandú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315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15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315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15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15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15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315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15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15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15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15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15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15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605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05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15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15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15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315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15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15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15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34. Distribución de Población y Proyectos en Río Negro,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539552" y="1700801"/>
          <a:ext cx="7992887" cy="4480560"/>
        </p:xfrm>
        <a:graphic>
          <a:graphicData uri="http://schemas.openxmlformats.org/drawingml/2006/table">
            <a:tbl>
              <a:tblPr/>
              <a:tblGrid>
                <a:gridCol w="4083533"/>
                <a:gridCol w="1490200"/>
                <a:gridCol w="2419154"/>
              </a:tblGrid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Río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Negro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35. Distribución de Población y Proyectos en Rivera,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539551" y="1667915"/>
          <a:ext cx="7992888" cy="4569397"/>
        </p:xfrm>
        <a:graphic>
          <a:graphicData uri="http://schemas.openxmlformats.org/drawingml/2006/table">
            <a:tbl>
              <a:tblPr/>
              <a:tblGrid>
                <a:gridCol w="3996445"/>
                <a:gridCol w="2034553"/>
                <a:gridCol w="1961890"/>
              </a:tblGrid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Rivera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38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17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36. Distribución de Población y Proyectos en Rocha,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539552" y="1628800"/>
          <a:ext cx="7992888" cy="4536510"/>
        </p:xfrm>
        <a:graphic>
          <a:graphicData uri="http://schemas.openxmlformats.org/drawingml/2006/table">
            <a:tbl>
              <a:tblPr/>
              <a:tblGrid>
                <a:gridCol w="4035245"/>
                <a:gridCol w="2015446"/>
                <a:gridCol w="1942197"/>
              </a:tblGrid>
              <a:tr h="2412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Rocha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37. Distribución de Población y Proyectos en Salto,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43555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539552" y="1628801"/>
          <a:ext cx="8136905" cy="4471472"/>
        </p:xfrm>
        <a:graphic>
          <a:graphicData uri="http://schemas.openxmlformats.org/drawingml/2006/table">
            <a:tbl>
              <a:tblPr/>
              <a:tblGrid>
                <a:gridCol w="4068453"/>
                <a:gridCol w="2034225"/>
                <a:gridCol w="2034227"/>
              </a:tblGrid>
              <a:tr h="20638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Salto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53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053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53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49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38. Distribución de Población y Proyectos en San José,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539552" y="1628801"/>
          <a:ext cx="7848871" cy="4503263"/>
        </p:xfrm>
        <a:graphic>
          <a:graphicData uri="http://schemas.openxmlformats.org/drawingml/2006/table">
            <a:tbl>
              <a:tblPr/>
              <a:tblGrid>
                <a:gridCol w="3998482"/>
                <a:gridCol w="1925195"/>
                <a:gridCol w="1925194"/>
              </a:tblGrid>
              <a:tr h="1746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San José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448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48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48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48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48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48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48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48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48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48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48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48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48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48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91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48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48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48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48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39. Distribución de Población y Proyectos en Soriano,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467544" y="1556792"/>
          <a:ext cx="8064897" cy="4785360"/>
        </p:xfrm>
        <a:graphic>
          <a:graphicData uri="http://schemas.openxmlformats.org/drawingml/2006/table">
            <a:tbl>
              <a:tblPr/>
              <a:tblGrid>
                <a:gridCol w="4042405"/>
                <a:gridCol w="1900150"/>
                <a:gridCol w="2122342"/>
              </a:tblGrid>
              <a:tr h="2054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Soriano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40. Distribución de Población y Proyectos en Tacuarembó,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467543" y="1628800"/>
          <a:ext cx="7992889" cy="4536511"/>
        </p:xfrm>
        <a:graphic>
          <a:graphicData uri="http://schemas.openxmlformats.org/drawingml/2006/table">
            <a:tbl>
              <a:tblPr/>
              <a:tblGrid>
                <a:gridCol w="4073299"/>
                <a:gridCol w="1844512"/>
                <a:gridCol w="2075078"/>
              </a:tblGrid>
              <a:tr h="22206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Tacuarembó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379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79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379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79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79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79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79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379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79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79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79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79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79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379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79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79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79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41. Distribución de Población y Proyectos en Treinta y Tres,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539552" y="1619250"/>
          <a:ext cx="7992888" cy="4546054"/>
        </p:xfrm>
        <a:graphic>
          <a:graphicData uri="http://schemas.openxmlformats.org/drawingml/2006/table">
            <a:tbl>
              <a:tblPr/>
              <a:tblGrid>
                <a:gridCol w="4044363"/>
                <a:gridCol w="1930903"/>
                <a:gridCol w="2017622"/>
              </a:tblGrid>
              <a:tr h="239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Treinta y Tres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9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9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9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9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9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9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9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9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9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9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9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9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9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Sistema de Responsabilidad Penal Adolescente (SIRPA)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42. Adolescentes que cumplen Medidas Judiciales en dependencias del SIRPA, por Relación Institucional, según Tipo de Medida</a:t>
            </a:r>
            <a:endParaRPr lang="es-ES" sz="2000" dirty="0"/>
          </a:p>
        </p:txBody>
      </p:sp>
      <p:sp>
        <p:nvSpPr>
          <p:cNvPr id="7" name="6 CuadroTexto"/>
          <p:cNvSpPr txBox="1"/>
          <p:nvPr/>
        </p:nvSpPr>
        <p:spPr>
          <a:xfrm>
            <a:off x="755576" y="5805264"/>
            <a:ext cx="7488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  <a:cs typeface="Arial" pitchFamily="34" charset="0"/>
              </a:rPr>
              <a:t>*Estos jóvenes a su vez reciben atenciones recreativas y de capacitación, que se detallan en los Cuadros 46 y 47</a:t>
            </a:r>
            <a:endParaRPr lang="es-ES" sz="1200" b="1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51520" y="6381328"/>
            <a:ext cx="7867600" cy="251264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772816"/>
          <a:ext cx="8352928" cy="3816425"/>
        </p:xfrm>
        <a:graphic>
          <a:graphicData uri="http://schemas.openxmlformats.org/drawingml/2006/table">
            <a:tbl>
              <a:tblPr/>
              <a:tblGrid>
                <a:gridCol w="3736836"/>
                <a:gridCol w="1685240"/>
                <a:gridCol w="1245612"/>
                <a:gridCol w="1685240"/>
              </a:tblGrid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05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5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43. Proyectos dependientes de SIRPA en los que se cumplen Medidas Judiciales, por Relación Institucional, según Tipo de Medidas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1" y="1772816"/>
          <a:ext cx="8136903" cy="3733339"/>
        </p:xfrm>
        <a:graphic>
          <a:graphicData uri="http://schemas.openxmlformats.org/drawingml/2006/table">
            <a:tbl>
              <a:tblPr/>
              <a:tblGrid>
                <a:gridCol w="3528391"/>
                <a:gridCol w="1656029"/>
                <a:gridCol w="1584331"/>
                <a:gridCol w="1368152"/>
              </a:tblGrid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88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34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44. Adolescentes atendidos en SIRPA, por Unidad Organizacional, según Tipo de Medidas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59" y="1678649"/>
          <a:ext cx="8064897" cy="3838583"/>
        </p:xfrm>
        <a:graphic>
          <a:graphicData uri="http://schemas.openxmlformats.org/drawingml/2006/table">
            <a:tbl>
              <a:tblPr/>
              <a:tblGrid>
                <a:gridCol w="4104457"/>
                <a:gridCol w="1296144"/>
                <a:gridCol w="1328932"/>
                <a:gridCol w="1335364"/>
              </a:tblGrid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545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32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45. Proyectos dependientes de SIRPA en los que se cumplen Medidas Judiciales, según Unidad Organizacional y Tipo de Medida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72816"/>
          <a:ext cx="8064895" cy="3716722"/>
        </p:xfrm>
        <a:graphic>
          <a:graphicData uri="http://schemas.openxmlformats.org/drawingml/2006/table">
            <a:tbl>
              <a:tblPr/>
              <a:tblGrid>
                <a:gridCol w="3816424"/>
                <a:gridCol w="1512168"/>
                <a:gridCol w="1385629"/>
                <a:gridCol w="1350674"/>
              </a:tblGrid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896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65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46. Adolescentes atendidos en SIRPA que participan de Proyectos de apoyo, por Relación Institucional, Áreas de trabajo de los Proyectos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971600" y="5445224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Montevideo.</a:t>
            </a:r>
          </a:p>
          <a:p>
            <a:r>
              <a:rPr lang="es-ES" sz="1200" b="1" dirty="0" smtClean="0">
                <a:latin typeface="Calibri" pitchFamily="34" charset="0"/>
              </a:rPr>
              <a:t>Cabe destacar que los jóvenes que cumplen Medidas Judiciales participan simultáneamente en  más de un Proyecto de apoyo, por lo que no deben sumarse los totales de los Cuadros.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07551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611560" y="1772817"/>
          <a:ext cx="7992887" cy="3160349"/>
        </p:xfrm>
        <a:graphic>
          <a:graphicData uri="http://schemas.openxmlformats.org/drawingml/2006/table">
            <a:tbl>
              <a:tblPr/>
              <a:tblGrid>
                <a:gridCol w="3024336"/>
                <a:gridCol w="1440160"/>
                <a:gridCol w="1080120"/>
                <a:gridCol w="1105078"/>
                <a:gridCol w="1343193"/>
              </a:tblGrid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160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47. Proyectos de apoyo a la población atendida en SIRPA, por Relación Institucional, según Área de Trabajo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971600" y="5877272"/>
            <a:ext cx="7416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6" y="1916830"/>
          <a:ext cx="8208913" cy="3600400"/>
        </p:xfrm>
        <a:graphic>
          <a:graphicData uri="http://schemas.openxmlformats.org/drawingml/2006/table">
            <a:tbl>
              <a:tblPr/>
              <a:tblGrid>
                <a:gridCol w="3180029"/>
                <a:gridCol w="1183267"/>
                <a:gridCol w="1109312"/>
                <a:gridCol w="1035358"/>
                <a:gridCol w="1700947"/>
              </a:tblGrid>
              <a:tr h="8936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936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726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dirty="0" smtClean="0"/>
              <a:t>Notas</a:t>
            </a:r>
            <a:endParaRPr lang="es-ES" sz="280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" name="1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1800" dirty="0" smtClean="0"/>
              <a:t>En la categoría “Relación Institucional”, se entiende por “Convenios” a los Proyectos gestionados por Organizaciones de la Sociedad Civil con el apoyo de I.N.A.U.  A su vez, se denomina “Otros” a los Proyectos que tienen convenios  interinstitucionales; y con otras Instituciones públicas, como el MI.DE.S.</a:t>
            </a:r>
          </a:p>
          <a:p>
            <a:pPr algn="just"/>
            <a:endParaRPr lang="es-ES" sz="1800" dirty="0" smtClean="0"/>
          </a:p>
          <a:p>
            <a:pPr algn="just"/>
            <a:r>
              <a:rPr lang="es-ES" sz="1800" dirty="0" smtClean="0"/>
              <a:t>La categoría “Unidad Organizacional” se recodifica en “Montevideo” e “Interior”, teniendo en cuenta la dependencia jerárquica . Se debe considerar que en algunos casos puede no coincidir la ubicación geográfica del Proyecto con su Unidad Organizacional (principalmente en Montevideo y Canelones). </a:t>
            </a:r>
          </a:p>
          <a:p>
            <a:endParaRPr lang="es-ES" sz="1800" dirty="0" smtClean="0"/>
          </a:p>
          <a:p>
            <a:pPr>
              <a:buNone/>
            </a:pPr>
            <a:endParaRPr lang="es-ES" sz="1800" dirty="0" smtClean="0"/>
          </a:p>
          <a:p>
            <a:endParaRPr lang="es-ES" sz="1800" dirty="0" smtClean="0"/>
          </a:p>
          <a:p>
            <a:endParaRPr lang="es-E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6135</TotalTime>
  <Words>6613</Words>
  <Application>Microsoft Office PowerPoint</Application>
  <PresentationFormat>Presentación en pantalla (4:3)</PresentationFormat>
  <Paragraphs>2552</Paragraphs>
  <Slides>59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59</vt:i4>
      </vt:variant>
    </vt:vector>
  </HeadingPairs>
  <TitlesOfParts>
    <vt:vector size="60" baseType="lpstr">
      <vt:lpstr>Civil</vt:lpstr>
      <vt:lpstr>Instituto del Niño y Adolescente del Uruguay</vt:lpstr>
      <vt:lpstr>Datos de la Población</vt:lpstr>
      <vt:lpstr>Cuadro 1.Niños, Niñas y Adolescentes atendidos en la Institución por Edad, según  Sexo</vt:lpstr>
      <vt:lpstr>Gráfico 1. Evolución de la Población atendida en la Institución</vt:lpstr>
      <vt:lpstr>Cuadro 2.Niños, Niñas y Adolescentes atendidos, por Edad, según Modalidad de atención y Sexo</vt:lpstr>
      <vt:lpstr>Cuadro 2.1.Niños, Niñas y Adolescentes atendidos en la Modalidad de Atención Integral de Tiempo Completo por Edad, según Contexto.</vt:lpstr>
      <vt:lpstr>Cuadro 3.Niños, Niñas y Adolescentes atendidos por Relación Institucional, según Modalidad de atención </vt:lpstr>
      <vt:lpstr>Gráfico 2. Distribución de la población atendida por Relación Institucional, según Modalidad de atención</vt:lpstr>
      <vt:lpstr>Cuadro 4. Proyectos de atención por Relación Institucional, según Modalidad de atención</vt:lpstr>
      <vt:lpstr>Gráfico 3. Distribución de Proyectos  por Modalidad, según Relación Institucional</vt:lpstr>
      <vt:lpstr>Cuadro 5. Niños, Niñas y Adolescentes atendidos, por Unidad Organizacional, según Modalidad de atención</vt:lpstr>
      <vt:lpstr>Gráfico 4. Distribución de la población atendida</vt:lpstr>
      <vt:lpstr>Cuadro 6. Proyectos de atención por Unidad Organizacional, según Modalidad de atención</vt:lpstr>
      <vt:lpstr>Gráfico 5. Distribución de Proyectos por Unidad Organizacional, según Modalidad de atención</vt:lpstr>
      <vt:lpstr>Distribución según Modalidades y Perfiles</vt:lpstr>
      <vt:lpstr>Cuadro 7. Niños, Niñas y Adolescentes atendidos en la Modalidad Atención a la Comunidad, por Relación Institucional, según Perfil</vt:lpstr>
      <vt:lpstr>Cuadro 8. Proyectos en la Modalidad Atención a la Comunidad, por Relación Institucional, según Perfil</vt:lpstr>
      <vt:lpstr>Cuadro 9. Niños, Niñas y Adolescentes atendidos en la Modalidad Atención a la Comunidad, por Unidad Organizacional, según Perfil</vt:lpstr>
      <vt:lpstr>Cuadro 10. Proyectos en la Modalidad Atención a la Comunidad, por Unidad Organizacional, según Perfil</vt:lpstr>
      <vt:lpstr>Cuadro 11. Niños, Niñas y Adolescentes atendidos en la Modalidad Atención Integral de Tiempo Parcial, por Relación Institucional, según Perfil</vt:lpstr>
      <vt:lpstr>Cuadro 12. Proyectos en la Modalidad Atención Integral de Tiempo Parcial, por Relación Institucional, según Perfil</vt:lpstr>
      <vt:lpstr>Cuadro 13. Niños, Niñas y Adolescentes atendidos en la Modalidad Atención Integral de Tiempo Parcial, por Unidad Organizacional, según Perfil</vt:lpstr>
      <vt:lpstr>Cuadro 14. Proyectos en la Modalidad Atención Integral de Tiempo Parcial por Unidad Organizacional, según Perfil</vt:lpstr>
      <vt:lpstr>Cuadro 15. Niños, Niñas y Adolescentes atendidos en la Modalidad Alternativa Familiar, por Relación Institucional, según Perfil</vt:lpstr>
      <vt:lpstr>Cuadro 16. Proyectos en la Modalidad Alternativa Familiar, por Relación Institucional, según Perfil</vt:lpstr>
      <vt:lpstr>Cuadro 17. Niños, Niñas y Adolescentes atendidos en la Modalidad Alternativa Familiar, por Unidad Organizacional, según Perfil</vt:lpstr>
      <vt:lpstr>Cuadro 18. Proyectos en la Modalidad Alternativa Familiar  por Unidad Organizacional, según Perfil</vt:lpstr>
      <vt:lpstr>Cuadro 19. Niños, Niñas y Adolescentes atendidos en la Modalidad Atención Integral de Tiempo Completo, por Relación Institucional, según Perfil</vt:lpstr>
      <vt:lpstr>Cuadro 20. Proyectos en la Modalidad Atención Integral de Tiempo Completo, por Relación Institucional, según Perfil</vt:lpstr>
      <vt:lpstr>Cuadro 21. Niños, Niñas y Adolescentes atendidos en la Modalidad Atención Integral de Tiempo Completo, por Unidad Organizacional, según Perfil</vt:lpstr>
      <vt:lpstr>Cuadro 22. Proyectos en la Modalidad Atención Integral de Tiempo Completo por Unidad Organizacional, según Perfil</vt:lpstr>
      <vt:lpstr>Información por Departamentos</vt:lpstr>
      <vt:lpstr>Cuadro 23. Distribución de Población y Proyectos en Artigas, según Modalidad y Perfil</vt:lpstr>
      <vt:lpstr>Cuadro 24. Distribución de Población y Proyectos Canelones, según Modalidad y Perfil</vt:lpstr>
      <vt:lpstr>Cuadro 25. Distribución de Población y Proyectos en Cerro Largo, según Modalidad y Perfil</vt:lpstr>
      <vt:lpstr>Cuadro 26. Distribución de Población y Proyectos en Colonia, según Modalidad y Perfil</vt:lpstr>
      <vt:lpstr>Cuadro 27. Distribución de Población y Proyectos en Durazno, según Modalidad y Perfil</vt:lpstr>
      <vt:lpstr>Cuadro 28. Distribución de Población y Proyectos en Flores, según Modalidad y Perfil</vt:lpstr>
      <vt:lpstr>Cuadro 29. Distribución de Población y Proyectos en Florida, según Modalidad y Perfil</vt:lpstr>
      <vt:lpstr>Cuadro 30. Distribución de Población y Proyectos en Lavalleja, según Modalidad y Perfil</vt:lpstr>
      <vt:lpstr>Cuadro 31. Distribución de Población y Proyectos en Maldonado, según Modalidad y Perfil</vt:lpstr>
      <vt:lpstr>Cuadro 32. Distribución de Población y Proyectos en Montevideo según Unidad Organizacional</vt:lpstr>
      <vt:lpstr>Cuadro 33. Distribución de Población y Proyectos en Paysandú, según Modalidad y Perfil</vt:lpstr>
      <vt:lpstr>Cuadro 34. Distribución de Población y Proyectos en Río Negro, según Modalidad y Perfil</vt:lpstr>
      <vt:lpstr>Cuadro 35. Distribución de Población y Proyectos en Rivera, según Modalidad y Perfil</vt:lpstr>
      <vt:lpstr>Cuadro 36. Distribución de Población y Proyectos en Rocha, según Modalidad y Perfil</vt:lpstr>
      <vt:lpstr>Cuadro 37. Distribución de Población y Proyectos en Salto, según Modalidad y Perfil</vt:lpstr>
      <vt:lpstr>Cuadro 38. Distribución de Población y Proyectos en San José, según Modalidad y Perfil</vt:lpstr>
      <vt:lpstr>Cuadro 39. Distribución de Población y Proyectos en Soriano, según Modalidad y Perfil</vt:lpstr>
      <vt:lpstr>Cuadro 40. Distribución de Población y Proyectos en Tacuarembó, según Modalidad y Perfil</vt:lpstr>
      <vt:lpstr>Cuadro 41. Distribución de Población y Proyectos en Treinta y Tres, según Modalidad y Perfil</vt:lpstr>
      <vt:lpstr>Sistema de Responsabilidad Penal Adolescente (SIRPA)</vt:lpstr>
      <vt:lpstr>Cuadro 42. Adolescentes que cumplen Medidas Judiciales en dependencias del SIRPA, por Relación Institucional, según Tipo de Medida</vt:lpstr>
      <vt:lpstr>Cuadro 43. Proyectos dependientes de SIRPA en los que se cumplen Medidas Judiciales, por Relación Institucional, según Tipo de Medidas</vt:lpstr>
      <vt:lpstr>Cuadro 44. Adolescentes atendidos en SIRPA, por Unidad Organizacional, según Tipo de Medidas</vt:lpstr>
      <vt:lpstr>Cuadro 45. Proyectos dependientes de SIRPA en los que se cumplen Medidas Judiciales, según Unidad Organizacional y Tipo de Medida</vt:lpstr>
      <vt:lpstr>Cuadro 46. Adolescentes atendidos en SIRPA que participan de Proyectos de apoyo, por Relación Institucional, Áreas de trabajo de los Proyectos</vt:lpstr>
      <vt:lpstr>Cuadro 47. Proyectos de apoyo a la población atendida en SIRPA, por Relación Institucional, según Área de Trabajo</vt:lpstr>
      <vt:lpstr>Notas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Instituto del Niño y Adolescente del Uruguay</dc:title>
  <dc:creator>Depto. SIPI</dc:creator>
  <cp:lastModifiedBy>Usuario</cp:lastModifiedBy>
  <cp:revision>789</cp:revision>
  <dcterms:created xsi:type="dcterms:W3CDTF">2014-03-17T15:45:29Z</dcterms:created>
  <dcterms:modified xsi:type="dcterms:W3CDTF">2015-05-20T13:44:05Z</dcterms:modified>
</cp:coreProperties>
</file>