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s/slide56.xml" ContentType="application/vnd.openxmlformats-officedocument.presentationml.slide+xml"/>
  <Override PartName="/ppt/slides/slide5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Default Extension="xlsx" ContentType="application/vnd.openxmlformats-officedocument.spreadsheetml.sheet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Default Extension="jpeg" ContentType="image/jpeg"/>
  <Override PartName="/ppt/slideLayouts/slideLayout3.xml" ContentType="application/vnd.openxmlformats-officedocument.presentationml.slideLayout+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0.xml" ContentType="application/vnd.openxmlformats-officedocument.presentationml.slideLayout+xml"/>
  <Override PartName="/ppt/notesSlides/notesSlide8.xml" ContentType="application/vnd.openxmlformats-officedocument.presentationml.notesSlide+xml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308" r:id="rId1"/>
  </p:sldMasterIdLst>
  <p:notesMasterIdLst>
    <p:notesMasterId r:id="rId61"/>
  </p:notesMasterIdLst>
  <p:sldIdLst>
    <p:sldId id="256" r:id="rId2"/>
    <p:sldId id="294" r:id="rId3"/>
    <p:sldId id="257" r:id="rId4"/>
    <p:sldId id="333" r:id="rId5"/>
    <p:sldId id="293" r:id="rId6"/>
    <p:sldId id="336" r:id="rId7"/>
    <p:sldId id="258" r:id="rId8"/>
    <p:sldId id="259" r:id="rId9"/>
    <p:sldId id="262" r:id="rId10"/>
    <p:sldId id="263" r:id="rId11"/>
    <p:sldId id="260" r:id="rId12"/>
    <p:sldId id="261" r:id="rId13"/>
    <p:sldId id="264" r:id="rId14"/>
    <p:sldId id="265" r:id="rId15"/>
    <p:sldId id="295" r:id="rId16"/>
    <p:sldId id="267" r:id="rId17"/>
    <p:sldId id="268" r:id="rId18"/>
    <p:sldId id="269" r:id="rId19"/>
    <p:sldId id="270" r:id="rId20"/>
    <p:sldId id="271" r:id="rId21"/>
    <p:sldId id="335" r:id="rId22"/>
    <p:sldId id="273" r:id="rId23"/>
    <p:sldId id="274" r:id="rId24"/>
    <p:sldId id="275" r:id="rId25"/>
    <p:sldId id="276" r:id="rId26"/>
    <p:sldId id="277" r:id="rId27"/>
    <p:sldId id="278" r:id="rId28"/>
    <p:sldId id="279" r:id="rId29"/>
    <p:sldId id="280" r:id="rId30"/>
    <p:sldId id="281" r:id="rId31"/>
    <p:sldId id="282" r:id="rId32"/>
    <p:sldId id="283" r:id="rId33"/>
    <p:sldId id="296" r:id="rId34"/>
    <p:sldId id="298" r:id="rId35"/>
    <p:sldId id="300" r:id="rId36"/>
    <p:sldId id="302" r:id="rId37"/>
    <p:sldId id="304" r:id="rId38"/>
    <p:sldId id="306" r:id="rId39"/>
    <p:sldId id="308" r:id="rId40"/>
    <p:sldId id="310" r:id="rId41"/>
    <p:sldId id="312" r:id="rId42"/>
    <p:sldId id="334" r:id="rId43"/>
    <p:sldId id="314" r:id="rId44"/>
    <p:sldId id="316" r:id="rId45"/>
    <p:sldId id="318" r:id="rId46"/>
    <p:sldId id="320" r:id="rId47"/>
    <p:sldId id="322" r:id="rId48"/>
    <p:sldId id="324" r:id="rId49"/>
    <p:sldId id="326" r:id="rId50"/>
    <p:sldId id="328" r:id="rId51"/>
    <p:sldId id="330" r:id="rId52"/>
    <p:sldId id="332" r:id="rId53"/>
    <p:sldId id="284" r:id="rId54"/>
    <p:sldId id="285" r:id="rId55"/>
    <p:sldId id="286" r:id="rId56"/>
    <p:sldId id="287" r:id="rId57"/>
    <p:sldId id="288" r:id="rId58"/>
    <p:sldId id="289" r:id="rId59"/>
    <p:sldId id="292" r:id="rId60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DD6E9"/>
    <a:srgbClr val="C0D5E2"/>
    <a:srgbClr val="C1EBEF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8640" autoAdjust="0"/>
    <p:restoredTop sz="91941" autoAdjust="0"/>
  </p:normalViewPr>
  <p:slideViewPr>
    <p:cSldViewPr>
      <p:cViewPr>
        <p:scale>
          <a:sx n="80" d="100"/>
          <a:sy n="80" d="100"/>
        </p:scale>
        <p:origin x="-72" y="44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viewProps" Target="viewProp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61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theme" Target="theme/theme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Hoja_de_c_lculo_de_Microsoft_Office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es-UY"/>
  <c:chart>
    <c:autoTitleDeleted val="1"/>
    <c:view3D>
      <c:rAngAx val="1"/>
    </c:view3D>
    <c:plotArea>
      <c:layout/>
      <c:bar3DChart>
        <c:barDir val="col"/>
        <c:grouping val="clustered"/>
        <c:ser>
          <c:idx val="0"/>
          <c:order val="0"/>
          <c:tx>
            <c:strRef>
              <c:f>Hoja1!$B$1</c:f>
              <c:strCache>
                <c:ptCount val="1"/>
                <c:pt idx="0">
                  <c:v>Columna3</c:v>
                </c:pt>
              </c:strCache>
            </c:strRef>
          </c:tx>
          <c:dLbls>
            <c:showVal val="1"/>
          </c:dLbls>
          <c:cat>
            <c:strRef>
              <c:f>Hoja1!$A$2:$A$7</c:f>
              <c:strCache>
                <c:ptCount val="6"/>
                <c:pt idx="0">
                  <c:v>Oct 2014</c:v>
                </c:pt>
                <c:pt idx="1">
                  <c:v>Nov 2014</c:v>
                </c:pt>
                <c:pt idx="2">
                  <c:v>Dic 2014</c:v>
                </c:pt>
                <c:pt idx="3">
                  <c:v>Ene 2015</c:v>
                </c:pt>
                <c:pt idx="4">
                  <c:v>Feb 2015</c:v>
                </c:pt>
                <c:pt idx="5">
                  <c:v>Mar 2015</c:v>
                </c:pt>
              </c:strCache>
            </c:strRef>
          </c:cat>
          <c:val>
            <c:numRef>
              <c:f>Hoja1!$B$2:$B$7</c:f>
              <c:numCache>
                <c:formatCode>General</c:formatCode>
                <c:ptCount val="6"/>
                <c:pt idx="0">
                  <c:v>79767</c:v>
                </c:pt>
                <c:pt idx="1">
                  <c:v>80495</c:v>
                </c:pt>
                <c:pt idx="2">
                  <c:v>80818</c:v>
                </c:pt>
                <c:pt idx="3">
                  <c:v>81338</c:v>
                </c:pt>
                <c:pt idx="4">
                  <c:v>81326</c:v>
                </c:pt>
                <c:pt idx="5">
                  <c:v>82604</c:v>
                </c:pt>
              </c:numCache>
            </c:numRef>
          </c:val>
        </c:ser>
        <c:shape val="box"/>
        <c:axId val="76460032"/>
        <c:axId val="76461568"/>
        <c:axId val="0"/>
      </c:bar3DChart>
      <c:catAx>
        <c:axId val="76460032"/>
        <c:scaling>
          <c:orientation val="minMax"/>
        </c:scaling>
        <c:axPos val="b"/>
        <c:tickLblPos val="nextTo"/>
        <c:crossAx val="76461568"/>
        <c:crosses val="autoZero"/>
        <c:auto val="1"/>
        <c:lblAlgn val="ctr"/>
        <c:lblOffset val="100"/>
      </c:catAx>
      <c:valAx>
        <c:axId val="76461568"/>
        <c:scaling>
          <c:orientation val="minMax"/>
        </c:scaling>
        <c:axPos val="l"/>
        <c:majorGridlines/>
        <c:numFmt formatCode="General" sourceLinked="1"/>
        <c:tickLblPos val="nextTo"/>
        <c:crossAx val="76460032"/>
        <c:crosses val="autoZero"/>
        <c:crossBetween val="between"/>
      </c:valAx>
    </c:plotArea>
    <c:plotVisOnly val="1"/>
  </c:chart>
  <c:txPr>
    <a:bodyPr/>
    <a:lstStyle/>
    <a:p>
      <a:pPr>
        <a:defRPr sz="1800"/>
      </a:pPr>
      <a:endParaRPr lang="es-UY"/>
    </a:p>
  </c:txPr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32151A4-ABD8-47EC-ACC0-366B800EBAE5}" type="datetimeFigureOut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5BDE8E0-51F5-4480-A45E-B88FB124E2B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2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5</a:t>
            </a:fld>
            <a:endParaRPr lang="es-E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6</a:t>
            </a:fld>
            <a:endParaRPr lang="es-E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9</a:t>
            </a:fld>
            <a:endParaRPr lang="es-ES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UY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17</a:t>
            </a:fld>
            <a:endParaRPr lang="es-E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18</a:t>
            </a:fld>
            <a:endParaRPr lang="es-ES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32</a:t>
            </a:fld>
            <a:endParaRPr lang="es-E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35</a:t>
            </a:fld>
            <a:endParaRPr lang="es-E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5BDE8E0-51F5-4480-A45E-B88FB124E2B9}" type="slidenum">
              <a:rPr lang="es-ES" smtClean="0"/>
              <a:pPr/>
              <a:t>36</a:t>
            </a:fld>
            <a:endParaRPr lang="es-E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3048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25146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Subtítulo"/>
          <p:cNvSpPr>
            <a:spLocks noGrp="1"/>
          </p:cNvSpPr>
          <p:nvPr>
            <p:ph type="subTitle" idx="1"/>
          </p:nvPr>
        </p:nvSpPr>
        <p:spPr>
          <a:xfrm>
            <a:off x="1371600" y="2819400"/>
            <a:ext cx="6400800" cy="1752600"/>
          </a:xfrm>
        </p:spPr>
        <p:txBody>
          <a:bodyPr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s-ES" smtClean="0"/>
              <a:t>Haga clic para modificar el estilo de subtítulo del patrón</a:t>
            </a:r>
            <a:endParaRPr kumimoji="0" lang="en-US"/>
          </a:p>
        </p:txBody>
      </p:sp>
      <p:sp>
        <p:nvSpPr>
          <p:cNvPr id="28" name="27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A4176D-8B49-4788-9FA2-DCA0B8F1FBD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17" name="16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Conector recto"/>
          <p:cNvSpPr>
            <a:spLocks noChangeShapeType="1"/>
          </p:cNvSpPr>
          <p:nvPr/>
        </p:nvSpPr>
        <p:spPr bwMode="auto">
          <a:xfrm>
            <a:off x="155448" y="2420112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9" name="2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ctrTitle"/>
          </p:nvPr>
        </p:nvSpPr>
        <p:spPr>
          <a:xfrm>
            <a:off x="685800" y="381000"/>
            <a:ext cx="7772400" cy="1752600"/>
          </a:xfrm>
        </p:spPr>
        <p:txBody>
          <a:bodyPr anchor="b"/>
          <a:lstStyle>
            <a:lvl1pPr>
              <a:defRPr sz="4200">
                <a:solidFill>
                  <a:schemeClr val="accent1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DD8FBAA-82EB-44FD-9919-ACE17ACB4D9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61688" y="1026372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Marcador de contenido"/>
          <p:cNvSpPr>
            <a:spLocks noGrp="1"/>
          </p:cNvSpPr>
          <p:nvPr>
            <p:ph sz="quarter" idx="1"/>
          </p:nvPr>
        </p:nvSpPr>
        <p:spPr>
          <a:xfrm>
            <a:off x="301752" y="1527048"/>
            <a:ext cx="8503920" cy="45720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1905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152400" y="2286000"/>
            <a:ext cx="8833104" cy="304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5448" y="142352"/>
            <a:ext cx="8833104" cy="2139696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1368426" y="2743200"/>
            <a:ext cx="6480174" cy="1673225"/>
          </a:xfrm>
        </p:spPr>
        <p:txBody>
          <a:bodyPr anchor="t"/>
          <a:lstStyle>
            <a:lvl1pPr marL="0" indent="0" algn="ctr">
              <a:buNone/>
              <a:defRPr sz="1600" b="1" cap="all" spc="250" baseline="0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1A544E-FD42-48EB-86ED-406C7D682973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>
            <a:off x="152400" y="2438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4267200" y="2115312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4361688" y="2209800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2199450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533400"/>
            <a:ext cx="7772400" cy="1524000"/>
          </a:xfrm>
        </p:spPr>
        <p:txBody>
          <a:bodyPr anchor="b"/>
          <a:lstStyle>
            <a:lvl1pPr algn="ctr">
              <a:buNone/>
              <a:defRPr sz="4200" b="0" cap="none" baseline="0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</p:spPr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91200" y="6409944"/>
            <a:ext cx="3044952" cy="365760"/>
          </a:xfrm>
        </p:spPr>
        <p:txBody>
          <a:bodyPr/>
          <a:lstStyle/>
          <a:p>
            <a:fld id="{614B9ED2-48D2-428E-AA6F-AE6821616232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8" name="7 Conector recto"/>
          <p:cNvSpPr>
            <a:spLocks noChangeShapeType="1"/>
          </p:cNvSpPr>
          <p:nvPr/>
        </p:nvSpPr>
        <p:spPr bwMode="auto">
          <a:xfrm flipV="1">
            <a:off x="4563080" y="1575652"/>
            <a:ext cx="8921" cy="4819557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Marcador de contenido"/>
          <p:cNvSpPr>
            <a:spLocks noGrp="1"/>
          </p:cNvSpPr>
          <p:nvPr>
            <p:ph sz="half" idx="1"/>
          </p:nvPr>
        </p:nvSpPr>
        <p:spPr>
          <a:xfrm>
            <a:off x="301752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2" name="11 Marcador de contenido"/>
          <p:cNvSpPr>
            <a:spLocks noGrp="1"/>
          </p:cNvSpPr>
          <p:nvPr>
            <p:ph sz="half" idx="2"/>
          </p:nvPr>
        </p:nvSpPr>
        <p:spPr>
          <a:xfrm>
            <a:off x="4800600" y="1371600"/>
            <a:ext cx="4038600" cy="4681728"/>
          </a:xfrm>
        </p:spPr>
        <p:txBody>
          <a:bodyPr/>
          <a:lstStyle>
            <a:lvl1pPr>
              <a:defRPr sz="2500"/>
            </a:lvl1pPr>
          </a:lstStyle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Comparació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9 Conector recto"/>
          <p:cNvSpPr>
            <a:spLocks noChangeShapeType="1"/>
          </p:cNvSpPr>
          <p:nvPr/>
        </p:nvSpPr>
        <p:spPr bwMode="auto">
          <a:xfrm flipV="1">
            <a:off x="4572000" y="2200275"/>
            <a:ext cx="0" cy="4187952"/>
          </a:xfrm>
          <a:prstGeom prst="line">
            <a:avLst/>
          </a:prstGeom>
          <a:noFill/>
          <a:ln w="9525" cap="flat" cmpd="sng" algn="ctr">
            <a:solidFill>
              <a:schemeClr val="tx2"/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white">
          <a:xfrm>
            <a:off x="0" y="0"/>
            <a:ext cx="9144000" cy="14478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/>
          <p:nvPr/>
        </p:nvSpPr>
        <p:spPr>
          <a:xfrm>
            <a:off x="152400" y="1371600"/>
            <a:ext cx="8833104" cy="914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Rectángulo"/>
          <p:cNvSpPr>
            <a:spLocks noChangeArrowheads="1"/>
          </p:cNvSpPr>
          <p:nvPr/>
        </p:nvSpPr>
        <p:spPr bwMode="auto">
          <a:xfrm>
            <a:off x="145923" y="6391656"/>
            <a:ext cx="8833104" cy="310896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4040188" cy="732974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lang="en-US" sz="2200" b="1" dirty="0" smtClean="0">
                <a:solidFill>
                  <a:srgbClr val="FFFFFF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3"/>
          </p:nvPr>
        </p:nvSpPr>
        <p:spPr>
          <a:xfrm>
            <a:off x="4791330" y="1524000"/>
            <a:ext cx="4041775" cy="731520"/>
          </a:xfrm>
          <a:noFill/>
          <a:ln w="15875" cap="rnd" cmpd="sng" algn="ctr">
            <a:noFill/>
            <a:prstDash val="solid"/>
          </a:ln>
        </p:spPr>
        <p:style>
          <a:lnRef idx="3">
            <a:schemeClr val="lt1"/>
          </a:lnRef>
          <a:fillRef idx="1">
            <a:schemeClr val="accent2"/>
          </a:fillRef>
          <a:effectRef idx="1">
            <a:schemeClr val="accent2"/>
          </a:effectRef>
          <a:fontRef idx="minor">
            <a:schemeClr val="lt1"/>
          </a:fontRef>
        </p:style>
        <p:txBody>
          <a:bodyPr anchor="ctr">
            <a:noAutofit/>
          </a:bodyPr>
          <a:lstStyle>
            <a:lvl1pPr marL="0" indent="0">
              <a:buNone/>
              <a:defRPr sz="2200" b="1"/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5163A3-1A2A-44E8-85DF-408C335EF41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09944"/>
            <a:ext cx="358140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15" name="14 Conector recto"/>
          <p:cNvSpPr>
            <a:spLocks noChangeShapeType="1"/>
          </p:cNvSpPr>
          <p:nvPr/>
        </p:nvSpPr>
        <p:spPr bwMode="auto">
          <a:xfrm>
            <a:off x="152400" y="128016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4" name="23 Marcador de contenido"/>
          <p:cNvSpPr>
            <a:spLocks noGrp="1"/>
          </p:cNvSpPr>
          <p:nvPr>
            <p:ph sz="quarter" idx="2"/>
          </p:nvPr>
        </p:nvSpPr>
        <p:spPr>
          <a:xfrm>
            <a:off x="301752" y="2471383"/>
            <a:ext cx="4041648" cy="3818404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6" name="25 Marcador de contenido"/>
          <p:cNvSpPr>
            <a:spLocks noGrp="1"/>
          </p:cNvSpPr>
          <p:nvPr>
            <p:ph sz="quarter" idx="4"/>
          </p:nvPr>
        </p:nvSpPr>
        <p:spPr>
          <a:xfrm>
            <a:off x="4800600" y="2471383"/>
            <a:ext cx="4038600" cy="3822192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25" name="24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7" name="26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42416"/>
            <a:ext cx="457200" cy="441325"/>
          </a:xfrm>
        </p:spPr>
        <p:txBody>
          <a:bodyPr/>
          <a:lstStyle>
            <a:lvl1pPr algn="ctr">
              <a:defRPr/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3" name="22 Título"/>
          <p:cNvSpPr>
            <a:spLocks noGrp="1"/>
          </p:cNvSpPr>
          <p:nvPr>
            <p:ph type="title"/>
          </p:nvPr>
        </p:nvSpPr>
        <p:spPr/>
        <p:txBody>
          <a:bodyPr rtlCol="0" anchor="b" anchorCtr="0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4B84B7-01D3-4F89-84A7-FF1D349DE16F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343400" y="1036020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6" name="5 Rectángulo"/>
          <p:cNvSpPr>
            <a:spLocks noChangeArrowheads="1"/>
          </p:cNvSpPr>
          <p:nvPr/>
        </p:nvSpPr>
        <p:spPr bwMode="auto">
          <a:xfrm>
            <a:off x="152400" y="158496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F873E7-B027-4461-AF33-9F1699FE1381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4267200" y="6324600"/>
            <a:ext cx="609600" cy="441324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ido con título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18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4800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18872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3" name="12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81000" y="914400"/>
            <a:ext cx="2362200" cy="990600"/>
          </a:xfrm>
        </p:spPr>
        <p:txBody>
          <a:bodyPr anchor="b">
            <a:noAutofit/>
          </a:bodyPr>
          <a:lstStyle>
            <a:lvl1pPr algn="l">
              <a:buNone/>
              <a:defRPr sz="2200" b="1">
                <a:solidFill>
                  <a:srgbClr val="FFFFFF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2"/>
          </p:nvPr>
        </p:nvSpPr>
        <p:spPr>
          <a:xfrm>
            <a:off x="381000" y="1981200"/>
            <a:ext cx="2362200" cy="4144963"/>
          </a:xfrm>
        </p:spPr>
        <p:txBody>
          <a:bodyPr/>
          <a:lstStyle>
            <a:lvl1pPr marL="0" indent="0">
              <a:spcAft>
                <a:spcPts val="1000"/>
              </a:spcAft>
              <a:buNone/>
              <a:defRPr sz="1600">
                <a:solidFill>
                  <a:srgbClr val="FFFFFF"/>
                </a:solidFill>
              </a:defRPr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2400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9" name="8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20" name="19 Marcador de contenido"/>
          <p:cNvSpPr>
            <a:spLocks noGrp="1"/>
          </p:cNvSpPr>
          <p:nvPr>
            <p:ph sz="quarter" idx="1"/>
          </p:nvPr>
        </p:nvSpPr>
        <p:spPr>
          <a:xfrm>
            <a:off x="3124200" y="685800"/>
            <a:ext cx="5638800" cy="5410200"/>
          </a:xfrm>
        </p:spPr>
        <p:txBody>
          <a:bodyPr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10" name="9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10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>
            <a:lvl1pPr>
              <a:defRPr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1" name="20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C4A55F-F432-47F8-93B7-34A824AC3CF9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383280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20 Conector recto"/>
          <p:cNvSpPr>
            <a:spLocks noChangeShapeType="1"/>
          </p:cNvSpPr>
          <p:nvPr/>
        </p:nvSpPr>
        <p:spPr bwMode="auto">
          <a:xfrm>
            <a:off x="152400" y="533400"/>
            <a:ext cx="8833104" cy="0"/>
          </a:xfrm>
          <a:prstGeom prst="line">
            <a:avLst/>
          </a:prstGeom>
          <a:noFill/>
          <a:ln w="11430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20" name="19 Rectángulo"/>
          <p:cNvSpPr>
            <a:spLocks noChangeArrowheads="1"/>
          </p:cNvSpPr>
          <p:nvPr/>
        </p:nvSpPr>
        <p:spPr bwMode="auto">
          <a:xfrm>
            <a:off x="152400" y="152400"/>
            <a:ext cx="8833104" cy="301752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/>
          <p:nvPr/>
        </p:nvSpPr>
        <p:spPr>
          <a:xfrm>
            <a:off x="152400" y="609600"/>
            <a:ext cx="2743200" cy="5867400"/>
          </a:xfrm>
          <a:prstGeom prst="rect">
            <a:avLst/>
          </a:prstGeom>
          <a:solidFill>
            <a:schemeClr val="accent1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2" name="11 Elipse"/>
          <p:cNvSpPr/>
          <p:nvPr/>
        </p:nvSpPr>
        <p:spPr>
          <a:xfrm>
            <a:off x="1295400" y="228600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12 Elipse"/>
          <p:cNvSpPr/>
          <p:nvPr/>
        </p:nvSpPr>
        <p:spPr>
          <a:xfrm>
            <a:off x="1389888" y="323088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1371600" y="312738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3000375" y="5029200"/>
            <a:ext cx="5867400" cy="1219200"/>
          </a:xfrm>
        </p:spPr>
        <p:txBody>
          <a:bodyPr anchor="t">
            <a:noAutofit/>
          </a:bodyPr>
          <a:lstStyle>
            <a:lvl1pPr algn="l">
              <a:buNone/>
              <a:defRPr sz="2400" b="1">
                <a:solidFill>
                  <a:schemeClr val="tx2"/>
                </a:solidFill>
              </a:defRPr>
            </a:lvl1pPr>
          </a:lstStyle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3000375" y="609600"/>
            <a:ext cx="5867400" cy="4267200"/>
          </a:xfrm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s-ES" smtClean="0"/>
              <a:t>Haga clic en el icono para agregar una imagen</a:t>
            </a:r>
            <a:endParaRPr kumimoji="0"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381000" y="990600"/>
            <a:ext cx="2438400" cy="5257800"/>
          </a:xfrm>
        </p:spPr>
        <p:txBody>
          <a:bodyPr/>
          <a:lstStyle>
            <a:lvl1pPr marL="0" indent="0">
              <a:spcAft>
                <a:spcPts val="1000"/>
              </a:spcAft>
              <a:buFontTx/>
              <a:buNone/>
              <a:defRPr sz="1600">
                <a:solidFill>
                  <a:srgbClr val="FFFFFF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</p:txBody>
      </p:sp>
      <p:sp>
        <p:nvSpPr>
          <p:cNvPr id="22" name="21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>
          <a:xfrm>
            <a:off x="5788152" y="6404984"/>
            <a:ext cx="3044952" cy="365760"/>
          </a:xfrm>
        </p:spPr>
        <p:txBody>
          <a:bodyPr/>
          <a:lstStyle/>
          <a:p>
            <a:fld id="{8F27284C-73EF-4366-82C0-CF53B8845F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1752" y="6410848"/>
            <a:ext cx="3584448" cy="365760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9E03505-A931-4EAB-9183-47F7D29CA41E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white">
          <a:xfrm>
            <a:off x="7010400" y="0"/>
            <a:ext cx="21336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white">
          <a:xfrm>
            <a:off x="0" y="0"/>
            <a:ext cx="9144000" cy="155448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0" name="9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1" name="10 Rectángulo"/>
          <p:cNvSpPr>
            <a:spLocks noChangeArrowheads="1"/>
          </p:cNvSpPr>
          <p:nvPr/>
        </p:nvSpPr>
        <p:spPr bwMode="auto">
          <a:xfrm>
            <a:off x="146304" y="6391656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3" name="12 Conector recto"/>
          <p:cNvSpPr>
            <a:spLocks noChangeShapeType="1"/>
          </p:cNvSpPr>
          <p:nvPr/>
        </p:nvSpPr>
        <p:spPr bwMode="auto">
          <a:xfrm rot="5400000">
            <a:off x="4021836" y="3278124"/>
            <a:ext cx="6245352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Elipse"/>
          <p:cNvSpPr/>
          <p:nvPr/>
        </p:nvSpPr>
        <p:spPr>
          <a:xfrm>
            <a:off x="6839712" y="2925763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6934200" y="3020251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>
          <a:xfrm>
            <a:off x="6915912" y="3009901"/>
            <a:ext cx="457200" cy="441325"/>
          </a:xfrm>
        </p:spPr>
        <p:txBody>
          <a:bodyPr/>
          <a:lstStyle/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304800" y="304800"/>
            <a:ext cx="6553200" cy="5821366"/>
          </a:xfrm>
        </p:spPr>
        <p:txBody>
          <a:bodyPr vert="eaVert"/>
          <a:lstStyle/>
          <a:p>
            <a:pPr lvl="0" eaLnBrk="1" latinLnBrk="0" hangingPunct="1"/>
            <a:r>
              <a:rPr lang="es-ES" smtClean="0"/>
              <a:t>Haga clic para modificar el estilo de texto del patrón</a:t>
            </a:r>
          </a:p>
          <a:p>
            <a:pPr lvl="1" eaLnBrk="1" latinLnBrk="0" hangingPunct="1"/>
            <a:r>
              <a:rPr lang="es-ES" smtClean="0"/>
              <a:t>Segundo nivel</a:t>
            </a:r>
          </a:p>
          <a:p>
            <a:pPr lvl="2" eaLnBrk="1" latinLnBrk="0" hangingPunct="1"/>
            <a:r>
              <a:rPr lang="es-ES" smtClean="0"/>
              <a:t>Tercer nivel</a:t>
            </a:r>
          </a:p>
          <a:p>
            <a:pPr lvl="3" eaLnBrk="1" latinLnBrk="0" hangingPunct="1"/>
            <a:r>
              <a:rPr lang="es-ES" smtClean="0"/>
              <a:t>Cuarto nivel</a:t>
            </a:r>
          </a:p>
          <a:p>
            <a:pPr lvl="4" eaLnBrk="1" latinLnBrk="0" hangingPunct="1"/>
            <a:r>
              <a:rPr lang="es-ES" smtClean="0"/>
              <a:t>Quinto nivel</a:t>
            </a:r>
            <a:endParaRPr kumimoji="0"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74CE78-995C-4FC4-A3B2-AB57BAEBA157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7391400" y="304801"/>
            <a:ext cx="1447800" cy="5851525"/>
          </a:xfrm>
        </p:spPr>
        <p:txBody>
          <a:bodyPr vert="eaVert"/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16 Rectángulo"/>
          <p:cNvSpPr>
            <a:spLocks noChangeArrowheads="1"/>
          </p:cNvSpPr>
          <p:nvPr/>
        </p:nvSpPr>
        <p:spPr bwMode="white">
          <a:xfrm>
            <a:off x="0" y="6705600"/>
            <a:ext cx="9144000" cy="1524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6" name="15 Rectángulo"/>
          <p:cNvSpPr>
            <a:spLocks noChangeArrowheads="1"/>
          </p:cNvSpPr>
          <p:nvPr/>
        </p:nvSpPr>
        <p:spPr bwMode="white">
          <a:xfrm>
            <a:off x="0" y="0"/>
            <a:ext cx="9144000" cy="1393371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8" name="17 Rectángulo"/>
          <p:cNvSpPr>
            <a:spLocks noChangeArrowheads="1"/>
          </p:cNvSpPr>
          <p:nvPr/>
        </p:nvSpPr>
        <p:spPr bwMode="white">
          <a:xfrm>
            <a:off x="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9" name="18 Rectángulo"/>
          <p:cNvSpPr>
            <a:spLocks noChangeArrowheads="1"/>
          </p:cNvSpPr>
          <p:nvPr/>
        </p:nvSpPr>
        <p:spPr bwMode="white">
          <a:xfrm>
            <a:off x="8991600" y="0"/>
            <a:ext cx="152400" cy="6858000"/>
          </a:xfrm>
          <a:prstGeom prst="rect">
            <a:avLst/>
          </a:prstGeom>
          <a:solidFill>
            <a:srgbClr val="FFFFFF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9" name="8 Rectángulo"/>
          <p:cNvSpPr>
            <a:spLocks noChangeArrowheads="1"/>
          </p:cNvSpPr>
          <p:nvPr/>
        </p:nvSpPr>
        <p:spPr bwMode="auto">
          <a:xfrm>
            <a:off x="149352" y="6388385"/>
            <a:ext cx="8833104" cy="309563"/>
          </a:xfrm>
          <a:prstGeom prst="rect">
            <a:avLst/>
          </a:prstGeom>
          <a:solidFill>
            <a:schemeClr val="accent3"/>
          </a:solidFill>
          <a:ln w="9525" cap="flat" cmpd="sng" algn="ctr">
            <a:noFill/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4" name="13 Marcador de fecha"/>
          <p:cNvSpPr>
            <a:spLocks noGrp="1"/>
          </p:cNvSpPr>
          <p:nvPr>
            <p:ph type="dt" sz="half" idx="2"/>
          </p:nvPr>
        </p:nvSpPr>
        <p:spPr>
          <a:xfrm>
            <a:off x="5791200" y="6404984"/>
            <a:ext cx="3044952" cy="365760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400">
                <a:solidFill>
                  <a:srgbClr val="FFFFFF"/>
                </a:solidFill>
              </a:defRPr>
            </a:lvl1pPr>
          </a:lstStyle>
          <a:p>
            <a:fld id="{BD7BA38C-4DB2-465C-8363-04A65A8DF08A}" type="datetime1">
              <a:rPr lang="es-ES" smtClean="0"/>
              <a:pPr/>
              <a:t>20/05/2015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04800" y="6410848"/>
            <a:ext cx="3581400" cy="365760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sp>
        <p:nvSpPr>
          <p:cNvPr id="8" name="7 Rectángulo"/>
          <p:cNvSpPr>
            <a:spLocks noChangeArrowheads="1"/>
          </p:cNvSpPr>
          <p:nvPr/>
        </p:nvSpPr>
        <p:spPr bwMode="auto">
          <a:xfrm>
            <a:off x="152400" y="155448"/>
            <a:ext cx="8833104" cy="6547104"/>
          </a:xfrm>
          <a:prstGeom prst="rect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olid"/>
            <a:miter lim="800000"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 dirty="0"/>
          </a:p>
        </p:txBody>
      </p:sp>
      <p:sp>
        <p:nvSpPr>
          <p:cNvPr id="10" name="9 Conector recto"/>
          <p:cNvSpPr>
            <a:spLocks noChangeShapeType="1"/>
          </p:cNvSpPr>
          <p:nvPr/>
        </p:nvSpPr>
        <p:spPr bwMode="auto">
          <a:xfrm>
            <a:off x="152400" y="1276743"/>
            <a:ext cx="8833104" cy="0"/>
          </a:xfrm>
          <a:prstGeom prst="line">
            <a:avLst/>
          </a:prstGeom>
          <a:noFill/>
          <a:ln w="9525" cap="flat" cmpd="sng" algn="ctr">
            <a:solidFill>
              <a:schemeClr val="accent3">
                <a:shade val="75000"/>
              </a:schemeClr>
            </a:solidFill>
            <a:prstDash val="sysDash"/>
            <a:round/>
            <a:headEnd type="none" w="med" len="med"/>
            <a:tailEnd type="none" w="med" len="med"/>
          </a:ln>
          <a:effectLst/>
        </p:spPr>
        <p:txBody>
          <a:bodyPr vert="horz" wrap="none" lIns="91440" tIns="45720" rIns="91440" bIns="45720" anchor="ctr" compatLnSpc="1"/>
          <a:lstStyle/>
          <a:p>
            <a:endParaRPr kumimoji="0" lang="en-US"/>
          </a:p>
        </p:txBody>
      </p:sp>
      <p:sp>
        <p:nvSpPr>
          <p:cNvPr id="12" name="11 Elipse"/>
          <p:cNvSpPr/>
          <p:nvPr/>
        </p:nvSpPr>
        <p:spPr>
          <a:xfrm>
            <a:off x="4267200" y="956036"/>
            <a:ext cx="609600" cy="609600"/>
          </a:xfrm>
          <a:prstGeom prst="ellipse">
            <a:avLst/>
          </a:prstGeom>
          <a:solidFill>
            <a:srgbClr val="FFFFFF"/>
          </a:solidFill>
          <a:ln w="158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5" name="14 Elipse"/>
          <p:cNvSpPr/>
          <p:nvPr/>
        </p:nvSpPr>
        <p:spPr>
          <a:xfrm>
            <a:off x="4361688" y="1050524"/>
            <a:ext cx="420624" cy="420624"/>
          </a:xfrm>
          <a:prstGeom prst="ellipse">
            <a:avLst/>
          </a:prstGeom>
          <a:solidFill>
            <a:srgbClr val="FFFFFF"/>
          </a:solidFill>
          <a:ln w="50800" cap="rnd" cmpd="dbl" algn="ctr">
            <a:solidFill>
              <a:schemeClr val="accent3">
                <a:shade val="75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3" name="22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4343400" y="1040174"/>
            <a:ext cx="457200" cy="441325"/>
          </a:xfrm>
          <a:prstGeom prst="rect">
            <a:avLst/>
          </a:prstGeom>
        </p:spPr>
        <p:txBody>
          <a:bodyPr vert="horz" lIns="45720" rIns="45720" anchor="ctr">
            <a:normAutofit/>
          </a:bodyPr>
          <a:lstStyle>
            <a:lvl1pPr algn="ctr" eaLnBrk="1" latinLnBrk="0" hangingPunct="1">
              <a:defRPr kumimoji="0" sz="1600">
                <a:solidFill>
                  <a:schemeClr val="accent3">
                    <a:shade val="75000"/>
                  </a:schemeClr>
                </a:solidFill>
              </a:defRPr>
            </a:lvl1pPr>
          </a:lstStyle>
          <a:p>
            <a:fld id="{B22CD2A5-241A-4CCA-8DC3-FA0866D715F9}" type="slidenum">
              <a:rPr lang="es-ES" smtClean="0"/>
              <a:pPr/>
              <a:t>‹Nº›</a:t>
            </a:fld>
            <a:endParaRPr lang="es-ES"/>
          </a:p>
        </p:txBody>
      </p:sp>
      <p:sp>
        <p:nvSpPr>
          <p:cNvPr id="22" name="21 Marcador de título"/>
          <p:cNvSpPr>
            <a:spLocks noGrp="1"/>
          </p:cNvSpPr>
          <p:nvPr>
            <p:ph type="title"/>
          </p:nvPr>
        </p:nvSpPr>
        <p:spPr>
          <a:xfrm>
            <a:off x="301752" y="228600"/>
            <a:ext cx="8534400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es-ES" smtClean="0"/>
              <a:t>Haga clic para modificar el estilo de título del patrón</a:t>
            </a:r>
            <a:endParaRPr kumimoji="0" lang="en-US"/>
          </a:p>
        </p:txBody>
      </p:sp>
      <p:sp>
        <p:nvSpPr>
          <p:cNvPr id="13" name="12 Marcador de texto"/>
          <p:cNvSpPr>
            <a:spLocks noGrp="1"/>
          </p:cNvSpPr>
          <p:nvPr>
            <p:ph type="body" idx="1"/>
          </p:nvPr>
        </p:nvSpPr>
        <p:spPr>
          <a:xfrm>
            <a:off x="301752" y="1524000"/>
            <a:ext cx="8534400" cy="459943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es-ES" smtClean="0"/>
              <a:t>Haga clic para modificar el estilo de texto del patrón</a:t>
            </a:r>
          </a:p>
          <a:p>
            <a:pPr lvl="1" eaLnBrk="1" latinLnBrk="0" hangingPunct="1"/>
            <a:r>
              <a:rPr kumimoji="0" lang="es-ES" smtClean="0"/>
              <a:t>Segundo nivel</a:t>
            </a:r>
          </a:p>
          <a:p>
            <a:pPr lvl="2" eaLnBrk="1" latinLnBrk="0" hangingPunct="1"/>
            <a:r>
              <a:rPr kumimoji="0" lang="es-ES" smtClean="0"/>
              <a:t>Tercer nivel</a:t>
            </a:r>
          </a:p>
          <a:p>
            <a:pPr lvl="3" eaLnBrk="1" latinLnBrk="0" hangingPunct="1"/>
            <a:r>
              <a:rPr kumimoji="0" lang="es-ES" smtClean="0"/>
              <a:t>Cuarto nivel</a:t>
            </a:r>
          </a:p>
          <a:p>
            <a:pPr lvl="4" eaLnBrk="1" latinLnBrk="0" hangingPunct="1"/>
            <a:r>
              <a:rPr kumimoji="0" lang="es-ES" smtClean="0"/>
              <a:t>Quinto nivel</a:t>
            </a:r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309" r:id="rId1"/>
    <p:sldLayoutId id="2147484310" r:id="rId2"/>
    <p:sldLayoutId id="2147484311" r:id="rId3"/>
    <p:sldLayoutId id="2147484312" r:id="rId4"/>
    <p:sldLayoutId id="2147484313" r:id="rId5"/>
    <p:sldLayoutId id="2147484314" r:id="rId6"/>
    <p:sldLayoutId id="2147484315" r:id="rId7"/>
    <p:sldLayoutId id="2147484316" r:id="rId8"/>
    <p:sldLayoutId id="2147484317" r:id="rId9"/>
    <p:sldLayoutId id="2147484318" r:id="rId10"/>
    <p:sldLayoutId id="2147484319" r:id="rId11"/>
  </p:sldLayoutIdLst>
  <p:hf sldNum="0" hdr="0" dt="0"/>
  <p:txStyles>
    <p:titleStyle>
      <a:lvl1pPr algn="ctr" rtl="0" eaLnBrk="1" latinLnBrk="0" hangingPunct="1">
        <a:spcBef>
          <a:spcPct val="0"/>
        </a:spcBef>
        <a:buNone/>
        <a:defRPr kumimoji="0" sz="3300" kern="1200">
          <a:solidFill>
            <a:schemeClr val="accent3">
              <a:shade val="75000"/>
            </a:schemeClr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ct val="20000"/>
        </a:spcBef>
        <a:buClr>
          <a:schemeClr val="accent1"/>
        </a:buClr>
        <a:buSzPct val="85000"/>
        <a:buFont typeface="Wingdings 2"/>
        <a:buChar char="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74320" algn="l" rtl="0" eaLnBrk="1" latinLnBrk="0" hangingPunct="1">
        <a:spcBef>
          <a:spcPct val="20000"/>
        </a:spcBef>
        <a:buClr>
          <a:schemeClr val="accent2"/>
        </a:buClr>
        <a:buSzPct val="70000"/>
        <a:buFont typeface="Wingdings"/>
        <a:buChar char=""/>
        <a:defRPr kumimoji="0"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ct val="20000"/>
        </a:spcBef>
        <a:buClr>
          <a:schemeClr val="accent3"/>
        </a:buClr>
        <a:buSzPct val="75000"/>
        <a:buFont typeface="Wingdings 2"/>
        <a:buChar char="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ct val="20000"/>
        </a:spcBef>
        <a:buClr>
          <a:schemeClr val="accent4"/>
        </a:buClr>
        <a:buSzPct val="70000"/>
        <a:buFont typeface="Wingdings"/>
        <a:buChar char="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ct val="20000"/>
        </a:spcBef>
        <a:buClr>
          <a:schemeClr val="accent5"/>
        </a:buClr>
        <a:buFontTx/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90000"/>
        <a:buChar char="•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03120" indent="-182880" algn="l" rtl="0" eaLnBrk="1" latinLnBrk="0" hangingPunct="1">
        <a:spcBef>
          <a:spcPct val="20000"/>
        </a:spcBef>
        <a:buClr>
          <a:schemeClr val="accent4">
            <a:shade val="75000"/>
          </a:schemeClr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377440" indent="-182880" algn="l" rtl="0" eaLnBrk="1" latinLnBrk="0" hangingPunct="1">
        <a:spcBef>
          <a:spcPct val="20000"/>
        </a:spcBef>
        <a:buClr>
          <a:schemeClr val="accent2">
            <a:shade val="75000"/>
          </a:schemeClr>
        </a:buClr>
        <a:buSzPct val="90000"/>
        <a:buChar char="•"/>
        <a:defRPr kumimoji="0" sz="1400" kern="1200" cap="all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3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s-ES" dirty="0" smtClean="0"/>
              <a:t>Población y PROYECTOS</a:t>
            </a:r>
          </a:p>
          <a:p>
            <a:r>
              <a:rPr lang="es-ES" dirty="0" smtClean="0"/>
              <a:t>MARZO 2015</a:t>
            </a:r>
            <a:endParaRPr lang="es-ES" dirty="0"/>
          </a:p>
        </p:txBody>
      </p:sp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395536" y="548681"/>
            <a:ext cx="8458200" cy="1512168"/>
          </a:xfrm>
        </p:spPr>
        <p:txBody>
          <a:bodyPr>
            <a:normAutofit/>
          </a:bodyPr>
          <a:lstStyle/>
          <a:p>
            <a:pPr algn="ctr"/>
            <a:r>
              <a:rPr lang="es-ES" dirty="0" smtClean="0"/>
              <a:t>Instituto del Niño y Adolescente del Uruguay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" name="7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Datos de la Población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1.Niños, Niñas y Adolescentes atendidos en la Institución por Edad, según  Sexo</a:t>
            </a:r>
            <a:endParaRPr lang="es-ES" sz="2000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75048" y="5733256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0" name="9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25851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83568" y="1916832"/>
          <a:ext cx="7848871" cy="3211349"/>
        </p:xfrm>
        <a:graphic>
          <a:graphicData uri="http://schemas.openxmlformats.org/drawingml/2006/table">
            <a:tbl>
              <a:tblPr/>
              <a:tblGrid>
                <a:gridCol w="1800200"/>
                <a:gridCol w="1080120"/>
                <a:gridCol w="936104"/>
                <a:gridCol w="936104"/>
                <a:gridCol w="864096"/>
                <a:gridCol w="864096"/>
                <a:gridCol w="1368151"/>
              </a:tblGrid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Población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Edad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57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Sexo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0-3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4-5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6-12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13-17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Arial"/>
                        </a:rPr>
                        <a:t>18 y más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23081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39532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Varones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23852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7572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43072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6864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Arial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Arial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Arial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46933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14549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10674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82604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Gráfico 1. Evolución de la Población atendida en la Institución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8768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5949280"/>
          <a:ext cx="8568952" cy="36004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3000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Incluye a los Niños, Niñas y Adolescentes atendidos en la Institución.</a:t>
                      </a:r>
                      <a:endParaRPr lang="es-ES" sz="1200" b="1" i="0" u="none" strike="noStrike" dirty="0">
                        <a:solidFill>
                          <a:schemeClr val="tx1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graphicFrame>
        <p:nvGraphicFramePr>
          <p:cNvPr id="10" name="9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01625" y="1527175"/>
          <a:ext cx="8504238" cy="4572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2.Niños, Niñas y Adolescentes atendidos, por Edad, según Modalidad de atención y Sexo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5801816"/>
          <a:ext cx="8568952" cy="137160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este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cuadro y en los subsiguientes a diferencia del Cuadro anterior,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se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presenta </a:t>
                      </a:r>
                      <a:r>
                        <a:rPr lang="es-ES" sz="1200" b="1" i="0" u="none" strike="noStrike" dirty="0">
                          <a:solidFill>
                            <a:schemeClr val="tx1"/>
                          </a:solidFill>
                          <a:latin typeface="Calibri"/>
                        </a:rPr>
                        <a:t>la cantidad de prestaciones otorgadas (puede ser más de una 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por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niño, niña o adolescente</a:t>
                      </a:r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).  Incluye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Población de SIRPA.</a:t>
                      </a:r>
                    </a:p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200" b="1" i="0" u="none" strike="noStrike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6" y="1628800"/>
          <a:ext cx="8640963" cy="4157122"/>
        </p:xfrm>
        <a:graphic>
          <a:graphicData uri="http://schemas.openxmlformats.org/drawingml/2006/table">
            <a:tbl>
              <a:tblPr/>
              <a:tblGrid>
                <a:gridCol w="1361016"/>
                <a:gridCol w="1588769"/>
                <a:gridCol w="765515"/>
                <a:gridCol w="1027636"/>
                <a:gridCol w="632392"/>
                <a:gridCol w="706395"/>
                <a:gridCol w="876963"/>
                <a:gridCol w="876963"/>
                <a:gridCol w="805314"/>
              </a:tblGrid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33654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Sexo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53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22810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34906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23534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37005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46344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7410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71911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84820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Niñas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2410"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es-ES" sz="12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Varones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9536">
                <a:tc gridSpan="3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Completo **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24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47746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8477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15397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11837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2.1.Niños, Niñas y Adolescentes atendidos en la Modalidad de Atención Integral de Tiempo Completo por Edad, según Contexto.</a:t>
            </a:r>
            <a:endParaRPr lang="es-ES" sz="2000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4389120"/>
          <a:ext cx="8568952" cy="2468880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just" fontAlgn="b"/>
                      <a:r>
                        <a:rPr lang="es-ES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*En este cuadro se desagrega el número de </a:t>
                      </a:r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niños, niñas y adolescentes vinculados a Proyectos de Tiempo Completo, teniendo en cuenta el lugar en el que residen, ya sea en Hogares de INAU o en Contexto familiar. </a:t>
                      </a:r>
                    </a:p>
                    <a:p>
                      <a:pPr algn="just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El Contexto Familiar puede ser propio (cuando reside con su familia de origen) o ajeno (cuando reside en algún tipo de Alternativa Familiar  con apoyo económico de INAU). La pertinencia de incluir a los niños, niñas y adolescentes que residen en Contexto Familiar dentro de la Modalidad Atención Integral de Tiempo Completo, se debe a que el Equipo Técnico de dicha Modalidad es quien realiza el seguimiento.</a:t>
                      </a:r>
                    </a:p>
                    <a:p>
                      <a:pPr algn="just" fontAlgn="b"/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Estas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medidas responden a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 la existencia de una política institucional que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promueve la desinstitucionalización 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de la población vinculada a Hogares de INAU,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fortaleciendo en primera instancia el trabajo con la familia de origen y cuando esto</a:t>
                      </a:r>
                      <a:r>
                        <a:rPr lang="es-UY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 </a:t>
                      </a:r>
                      <a:r>
                        <a:rPr lang="es-UY" sz="1200" b="1" i="0" u="none" strike="noStrike" dirty="0" smtClean="0">
                          <a:solidFill>
                            <a:schemeClr val="tx1"/>
                          </a:solidFill>
                          <a:latin typeface="Calibri"/>
                        </a:rPr>
                        <a:t>no es posible, buscando otras Alternativas Familiares.</a:t>
                      </a:r>
                      <a:endParaRPr lang="es-ES" sz="1200" b="1" i="0" u="none" strike="noStrike" baseline="0" dirty="0" smtClean="0">
                        <a:solidFill>
                          <a:schemeClr val="tx1"/>
                        </a:solidFill>
                        <a:latin typeface="Calibri"/>
                      </a:endParaRPr>
                    </a:p>
                    <a:p>
                      <a:pPr algn="just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11" name="10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504236" cy="2520280"/>
        </p:xfrm>
        <a:graphic>
          <a:graphicData uri="http://schemas.openxmlformats.org/drawingml/2006/table">
            <a:tbl>
              <a:tblPr/>
              <a:tblGrid>
                <a:gridCol w="2736304"/>
                <a:gridCol w="1008112"/>
                <a:gridCol w="864096"/>
                <a:gridCol w="792088"/>
                <a:gridCol w="792088"/>
                <a:gridCol w="792088"/>
                <a:gridCol w="792088"/>
                <a:gridCol w="727372"/>
              </a:tblGrid>
              <a:tr h="23189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endParaRPr lang="es-ES" sz="1400"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6379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Contexto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0-3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4-5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6-12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13-17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 y más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6724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Residencia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648072"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 smtClean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</a:t>
                      </a:r>
                      <a:r>
                        <a:rPr lang="es-ES" sz="1400" b="0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Contexto Familiar</a:t>
                      </a:r>
                      <a:endParaRPr lang="es-ES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4056"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4F81BD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3.Niños, Niñas y Adolescentes atendidos por Relación Institucional, según Modalidad de atención 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51567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72814"/>
          <a:ext cx="8496944" cy="3568857"/>
        </p:xfrm>
        <a:graphic>
          <a:graphicData uri="http://schemas.openxmlformats.org/drawingml/2006/table">
            <a:tbl>
              <a:tblPr/>
              <a:tblGrid>
                <a:gridCol w="3321532"/>
                <a:gridCol w="1004184"/>
                <a:gridCol w="1158675"/>
                <a:gridCol w="1004184"/>
                <a:gridCol w="730067"/>
                <a:gridCol w="1278302"/>
              </a:tblGrid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8726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969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7482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68816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71911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6151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</a:t>
                      </a:r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Completo **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0050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7582" marR="7582" marT="7582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11560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86080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575048" y="6021288"/>
          <a:ext cx="8568952" cy="742508"/>
        </p:xfrm>
        <a:graphic>
          <a:graphicData uri="http://schemas.openxmlformats.org/drawingml/2006/table">
            <a:tbl>
              <a:tblPr/>
              <a:tblGrid>
                <a:gridCol w="8568952"/>
              </a:tblGrid>
              <a:tr h="193868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baseline="0" dirty="0" smtClean="0">
                          <a:solidFill>
                            <a:schemeClr val="tx1"/>
                          </a:solidFill>
                          <a:latin typeface="Calibri"/>
                        </a:rPr>
                        <a:t>**Ver cuadro 2.1</a:t>
                      </a:r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83086">
                <a:tc>
                  <a:txBody>
                    <a:bodyPr/>
                    <a:lstStyle/>
                    <a:p>
                      <a:pPr algn="l" fontAlgn="b"/>
                      <a:endParaRPr lang="es-ES" sz="18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2. Distribución de la población atendida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37165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75656" y="1844824"/>
            <a:ext cx="6132513" cy="44084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4. Proyectos de atención por Relación Institucional,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18" y="1844824"/>
          <a:ext cx="8640962" cy="3324168"/>
        </p:xfrm>
        <a:graphic>
          <a:graphicData uri="http://schemas.openxmlformats.org/drawingml/2006/table">
            <a:tbl>
              <a:tblPr/>
              <a:tblGrid>
                <a:gridCol w="3024338"/>
                <a:gridCol w="1872208"/>
                <a:gridCol w="936104"/>
                <a:gridCol w="861778"/>
                <a:gridCol w="683258"/>
                <a:gridCol w="1263276"/>
              </a:tblGrid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92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194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18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8626" marR="8626" marT="8626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1805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3. Distribución de Proyectos  por Modalidad, según Relación Institucional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38225" y="1557338"/>
            <a:ext cx="7065963" cy="418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5. Niños, Niñas y Adolescentes atendidos, por Unidad Organizacional, según Modalidad de atención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539552" y="5157192"/>
            <a:ext cx="770485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*En los Cuadros 23 al 41 se detalla información por Departamento.</a:t>
            </a:r>
          </a:p>
          <a:p>
            <a:r>
              <a:rPr lang="es-ES" sz="1200" b="1" dirty="0" smtClean="0">
                <a:latin typeface="Calibri" pitchFamily="34" charset="0"/>
              </a:rPr>
              <a:t>En la categoría Montevideo se incluyen datos de:  División CAIF, División Salud, Departamento de Adopciones, División Protección Integral a la Infancia y la Adolescencia, División Protección Integral en Contexto Familiar y Comunitario, División Convenios, Departamento Acogimiento Familiar, DAIF, SIRPA, División Jurídica, Direcciones Regionales, División Estudio y Derivación. </a:t>
            </a:r>
          </a:p>
          <a:p>
            <a:r>
              <a:rPr lang="es-ES" sz="1200" b="1" dirty="0" smtClean="0">
                <a:latin typeface="Calibri" pitchFamily="34" charset="0"/>
              </a:rPr>
              <a:t>** Ver Cuadro 2.1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8443664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539552" y="1700807"/>
          <a:ext cx="8064897" cy="2952328"/>
        </p:xfrm>
        <a:graphic>
          <a:graphicData uri="http://schemas.openxmlformats.org/drawingml/2006/table">
            <a:tbl>
              <a:tblPr/>
              <a:tblGrid>
                <a:gridCol w="3738932"/>
                <a:gridCol w="1476608"/>
                <a:gridCol w="1476608"/>
                <a:gridCol w="1372749"/>
              </a:tblGrid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s-E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72561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4157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3889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09999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21350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50561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71911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1437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65498">
                <a:tc>
                  <a:txBody>
                    <a:bodyPr/>
                    <a:lstStyle/>
                    <a:p>
                      <a:pPr algn="l" fontAlgn="ctr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 **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3117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628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29075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57005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4. Distribución de la población atendida</a:t>
            </a:r>
            <a:endParaRPr lang="es-ES" sz="2000" dirty="0"/>
          </a:p>
        </p:txBody>
      </p:sp>
      <p:sp>
        <p:nvSpPr>
          <p:cNvPr id="24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25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4.2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651576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276872"/>
            <a:ext cx="4333875" cy="3468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20888"/>
            <a:ext cx="4408487" cy="3322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6. Proyectos de atención por Unidad Organizacional, según Modalidad de atención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507560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95536" y="1844824"/>
          <a:ext cx="8352927" cy="3485676"/>
        </p:xfrm>
        <a:graphic>
          <a:graphicData uri="http://schemas.openxmlformats.org/drawingml/2006/table">
            <a:tbl>
              <a:tblPr/>
              <a:tblGrid>
                <a:gridCol w="3240360"/>
                <a:gridCol w="2377539"/>
                <a:gridCol w="1330555"/>
                <a:gridCol w="1404473"/>
              </a:tblGrid>
              <a:tr h="8494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4669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401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508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752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690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613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185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2472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1106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1805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Gráfico 5. Distribución de Proyectos por Unidad Organizacional, según Modalidad de atención</a:t>
            </a:r>
            <a:endParaRPr lang="es-ES" sz="2000" dirty="0"/>
          </a:p>
        </p:txBody>
      </p:sp>
      <p:sp>
        <p:nvSpPr>
          <p:cNvPr id="6" name="2 Título"/>
          <p:cNvSpPr txBox="1">
            <a:spLocks/>
          </p:cNvSpPr>
          <p:nvPr/>
        </p:nvSpPr>
        <p:spPr>
          <a:xfrm>
            <a:off x="0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</a:t>
            </a:r>
            <a:r>
              <a:rPr lang="es-ES" sz="1400" noProof="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5</a:t>
            </a:r>
            <a:r>
              <a:rPr lang="es-ES" sz="1400" dirty="0" smtClean="0">
                <a:solidFill>
                  <a:schemeClr val="accent3">
                    <a:shade val="75000"/>
                  </a:schemeClr>
                </a:solidFill>
                <a:latin typeface="+mj-lt"/>
                <a:ea typeface="+mj-ea"/>
                <a:cs typeface="+mj-cs"/>
              </a:rPr>
              <a:t>.</a:t>
            </a: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1 por Modalidad de atención, según Unidad Organizacional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7" name="2 Título"/>
          <p:cNvSpPr txBox="1">
            <a:spLocks/>
          </p:cNvSpPr>
          <p:nvPr/>
        </p:nvSpPr>
        <p:spPr>
          <a:xfrm>
            <a:off x="4644008" y="1412776"/>
            <a:ext cx="4499992" cy="758952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s-ES" sz="14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accent3">
                    <a:shade val="75000"/>
                  </a:schemeClr>
                </a:solidFill>
                <a:effectLst/>
                <a:uLnTx/>
                <a:uFillTx/>
                <a:latin typeface="+mj-lt"/>
                <a:ea typeface="+mj-ea"/>
                <a:cs typeface="+mj-cs"/>
              </a:rPr>
              <a:t>Gráfico 5.2 por Unidad Organizacional, según Modalidad de atención</a:t>
            </a:r>
            <a:endParaRPr kumimoji="0" lang="es-ES" sz="1400" b="0" i="0" u="none" strike="noStrike" kern="1200" cap="none" spc="0" normalizeH="0" baseline="0" noProof="0" dirty="0">
              <a:ln>
                <a:noFill/>
              </a:ln>
              <a:solidFill>
                <a:schemeClr val="accent3">
                  <a:shade val="75000"/>
                </a:schemeClr>
              </a:solidFill>
              <a:effectLst/>
              <a:uLnTx/>
              <a:uFillTx/>
              <a:latin typeface="+mj-lt"/>
              <a:ea typeface="+mj-ea"/>
              <a:cs typeface="+mj-cs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2492896"/>
            <a:ext cx="4333875" cy="368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2492896"/>
            <a:ext cx="4333875" cy="368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Distribución según Modalidades y Perfiles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7. Niños, Niñas y Adolescentes atendidos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8"/>
          <a:ext cx="8640960" cy="4536510"/>
        </p:xfrm>
        <a:graphic>
          <a:graphicData uri="http://schemas.openxmlformats.org/drawingml/2006/table">
            <a:tbl>
              <a:tblPr/>
              <a:tblGrid>
                <a:gridCol w="2855910"/>
                <a:gridCol w="1944623"/>
                <a:gridCol w="1255524"/>
                <a:gridCol w="1329379"/>
                <a:gridCol w="1255524"/>
              </a:tblGrid>
              <a:tr h="2269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894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445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476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1333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1658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2199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412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132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544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568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58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5526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2080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440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8046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8. Proyectos en la Modalidad Atención a la Comunidad, por Relación Institucional,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371656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628800"/>
          <a:ext cx="8712968" cy="4664199"/>
        </p:xfrm>
        <a:graphic>
          <a:graphicData uri="http://schemas.openxmlformats.org/drawingml/2006/table">
            <a:tbl>
              <a:tblPr/>
              <a:tblGrid>
                <a:gridCol w="3425611"/>
                <a:gridCol w="2000890"/>
                <a:gridCol w="1146442"/>
                <a:gridCol w="1070013"/>
                <a:gridCol w="1070012"/>
              </a:tblGrid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20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CDD6E9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9. Niños, Niñas y Adolescentes atendidos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15563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8"/>
          <a:ext cx="8712969" cy="4506586"/>
        </p:xfrm>
        <a:graphic>
          <a:graphicData uri="http://schemas.openxmlformats.org/drawingml/2006/table">
            <a:tbl>
              <a:tblPr/>
              <a:tblGrid>
                <a:gridCol w="3649021"/>
                <a:gridCol w="2316615"/>
                <a:gridCol w="1437411"/>
                <a:gridCol w="1309922"/>
              </a:tblGrid>
              <a:tr h="28129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a la Comunidad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083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476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788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ambulatorio por Consumo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767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83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4157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3889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8046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10. Proyectos en la Modalidad Atención a la Comunidad,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19" y="1700806"/>
          <a:ext cx="8568954" cy="4688867"/>
        </p:xfrm>
        <a:graphic>
          <a:graphicData uri="http://schemas.openxmlformats.org/drawingml/2006/table">
            <a:tbl>
              <a:tblPr/>
              <a:tblGrid>
                <a:gridCol w="3570397"/>
                <a:gridCol w="2361955"/>
                <a:gridCol w="1222955"/>
                <a:gridCol w="1413647"/>
              </a:tblGrid>
              <a:tr h="2172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a la Comunidad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145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Apoyo terapéutico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Formación en Deportes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Legitimación Adoptiva y Adopción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Prestaciones Económicas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Programa Cultural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Promoción de jóvenes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ambulatorio por Consumo 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41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45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11. Niños, Niñas y Adolescentes atendidos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323528" y="1700808"/>
          <a:ext cx="8424936" cy="4566037"/>
        </p:xfrm>
        <a:graphic>
          <a:graphicData uri="http://schemas.openxmlformats.org/drawingml/2006/table">
            <a:tbl>
              <a:tblPr/>
              <a:tblGrid>
                <a:gridCol w="4035474"/>
                <a:gridCol w="1649289"/>
                <a:gridCol w="1217855"/>
                <a:gridCol w="1522318"/>
              </a:tblGrid>
              <a:tr h="30652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55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892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84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20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51226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02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24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3095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68816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71911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12. Proyectos en la Modalidad Atención Integral de Tiempo Parcial,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251520" y="1693894"/>
          <a:ext cx="8640960" cy="4374283"/>
        </p:xfrm>
        <a:graphic>
          <a:graphicData uri="http://schemas.openxmlformats.org/drawingml/2006/table">
            <a:tbl>
              <a:tblPr/>
              <a:tblGrid>
                <a:gridCol w="4392488"/>
                <a:gridCol w="1728192"/>
                <a:gridCol w="1166324"/>
                <a:gridCol w="1353956"/>
              </a:tblGrid>
              <a:tr h="41981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Atención Integral de Tiempo Parcial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94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kumimoji="0" lang="es-UY" sz="1400" b="1" i="0" u="none" strike="noStrike" kern="1200" dirty="0" smtClean="0">
                          <a:solidFill>
                            <a:srgbClr val="00000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Oficial</a:t>
                      </a:r>
                      <a:endParaRPr kumimoji="0" lang="es-UY" sz="1400" b="1" i="0" u="none" strike="noStrike" kern="1200" dirty="0">
                        <a:solidFill>
                          <a:srgbClr val="000000"/>
                        </a:solidFill>
                        <a:latin typeface="Calibri" pitchFamily="34" charset="0"/>
                        <a:ea typeface="+mn-ea"/>
                        <a:cs typeface="+mn-cs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kumimoji="0" lang="es-UY" sz="1400" b="1" i="0" u="none" strike="noStrike" kern="1200" dirty="0">
                          <a:solidFill>
                            <a:srgbClr val="000000"/>
                          </a:solidFill>
                          <a:latin typeface="Calibri" pitchFamily="34" charset="0"/>
                          <a:ea typeface="+mn-ea"/>
                          <a:cs typeface="+mn-cs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72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Adolescentes embarazadas, Madres 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  <a:cs typeface="Arial" pitchFamily="34" charset="0"/>
                        </a:rPr>
                        <a:t>y/o  </a:t>
                      </a:r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494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30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00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  <a:cs typeface="Arial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92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13. Niños, Niñas y Adolescentes atendidos en la Modalidad Atención Integral de Tiempo Parcial, por Unidad Organizacional,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19" y="1628800"/>
          <a:ext cx="8712969" cy="4517545"/>
        </p:xfrm>
        <a:graphic>
          <a:graphicData uri="http://schemas.openxmlformats.org/drawingml/2006/table">
            <a:tbl>
              <a:tblPr/>
              <a:tblGrid>
                <a:gridCol w="4318602"/>
                <a:gridCol w="2090111"/>
                <a:gridCol w="936104"/>
                <a:gridCol w="1368152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1931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446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467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5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35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39513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51226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1194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4331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10713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4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0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21350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50561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71911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14. Proyectos en la Modalidad Atención Integral de Tiempo Parcial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28800"/>
          <a:ext cx="8640961" cy="4350934"/>
        </p:xfrm>
        <a:graphic>
          <a:graphicData uri="http://schemas.openxmlformats.org/drawingml/2006/table">
            <a:tbl>
              <a:tblPr/>
              <a:tblGrid>
                <a:gridCol w="4752528"/>
                <a:gridCol w="1800200"/>
                <a:gridCol w="792088"/>
                <a:gridCol w="1296145"/>
              </a:tblGrid>
              <a:tr h="29825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 de Tiempo Parcial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781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045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Adolescentes embarazadas, Madres y o  Padres con hijos.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322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con referente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98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Atención en distintos modelos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1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292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86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es-ES" sz="2000" dirty="0" smtClean="0"/>
              <a:t>Cuadro 15. Niños, Niñas y Adolescentes atendidos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844824"/>
          <a:ext cx="8568952" cy="3456385"/>
        </p:xfrm>
        <a:graphic>
          <a:graphicData uri="http://schemas.openxmlformats.org/drawingml/2006/table">
            <a:tbl>
              <a:tblPr/>
              <a:tblGrid>
                <a:gridCol w="4284476"/>
                <a:gridCol w="1620180"/>
                <a:gridCol w="1384770"/>
                <a:gridCol w="1279526"/>
              </a:tblGrid>
              <a:tr h="45215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7679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839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666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96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90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679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6519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16. Proyectos en la Modalidad Alternativa Familiar,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844824"/>
          <a:ext cx="8640959" cy="3370534"/>
        </p:xfrm>
        <a:graphic>
          <a:graphicData uri="http://schemas.openxmlformats.org/drawingml/2006/table">
            <a:tbl>
              <a:tblPr/>
              <a:tblGrid>
                <a:gridCol w="4358714"/>
                <a:gridCol w="1758779"/>
                <a:gridCol w="1244607"/>
                <a:gridCol w="1278859"/>
              </a:tblGrid>
              <a:tr h="30088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Alternativa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988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Contrato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44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6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067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7376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17. Niños, Niñas y Adolescentes atendidos en la Modalidad Alternativa Familiar,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72816"/>
          <a:ext cx="8280921" cy="3415022"/>
        </p:xfrm>
        <a:graphic>
          <a:graphicData uri="http://schemas.openxmlformats.org/drawingml/2006/table">
            <a:tbl>
              <a:tblPr/>
              <a:tblGrid>
                <a:gridCol w="3960440"/>
                <a:gridCol w="1732693"/>
                <a:gridCol w="1182989"/>
                <a:gridCol w="1404799"/>
              </a:tblGrid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1826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366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649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093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986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18. Proyectos en la Modalidad Alternativa Familiar 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9153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844824"/>
          <a:ext cx="8640959" cy="3094044"/>
        </p:xfrm>
        <a:graphic>
          <a:graphicData uri="http://schemas.openxmlformats.org/drawingml/2006/table">
            <a:tbl>
              <a:tblPr/>
              <a:tblGrid>
                <a:gridCol w="3892324"/>
                <a:gridCol w="2257548"/>
                <a:gridCol w="1012004"/>
                <a:gridCol w="1479083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Alternativa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Familiar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3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Acogimiento Familiar - Urgencia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824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5653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19. Niños, Niñas y Adolescentes atendidos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700808"/>
          <a:ext cx="8640960" cy="4536504"/>
        </p:xfrm>
        <a:graphic>
          <a:graphicData uri="http://schemas.openxmlformats.org/drawingml/2006/table">
            <a:tbl>
              <a:tblPr/>
              <a:tblGrid>
                <a:gridCol w="4330453"/>
                <a:gridCol w="1698219"/>
                <a:gridCol w="1358574"/>
                <a:gridCol w="1253714"/>
              </a:tblGrid>
              <a:tr h="29583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930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1144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17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8332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2454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20. Proyectos en la Modalidad Atención Integral de Tiempo Completo, por Relación Institucional,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21952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700808"/>
          <a:ext cx="8640960" cy="4351646"/>
        </p:xfrm>
        <a:graphic>
          <a:graphicData uri="http://schemas.openxmlformats.org/drawingml/2006/table">
            <a:tbl>
              <a:tblPr/>
              <a:tblGrid>
                <a:gridCol w="4330453"/>
                <a:gridCol w="1698218"/>
                <a:gridCol w="1358574"/>
                <a:gridCol w="1253715"/>
              </a:tblGrid>
              <a:tr h="28803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904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616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53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4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21. Niños, Niñas y Adolescentes atendidos en la Modalidad Atención Integral de Tiempo Completo, por Unidad Organizacional, según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9"/>
          <a:ext cx="8424936" cy="4373279"/>
        </p:xfrm>
        <a:graphic>
          <a:graphicData uri="http://schemas.openxmlformats.org/drawingml/2006/table">
            <a:tbl>
              <a:tblPr/>
              <a:tblGrid>
                <a:gridCol w="4249747"/>
                <a:gridCol w="1870933"/>
                <a:gridCol w="1036788"/>
                <a:gridCol w="1267468"/>
              </a:tblGrid>
              <a:tr h="288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Unidad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842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2074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268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72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584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456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104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7219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3117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1569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4686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22. Proyectos en la Modalidad Atención Integral de Tiempo Completo por Unidad Organizacional, según Perfil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5" name="4 Tabla"/>
          <p:cNvGraphicFramePr>
            <a:graphicFrameLocks noGrp="1"/>
          </p:cNvGraphicFramePr>
          <p:nvPr/>
        </p:nvGraphicFramePr>
        <p:xfrm>
          <a:off x="251520" y="1700809"/>
          <a:ext cx="8712968" cy="4308427"/>
        </p:xfrm>
        <a:graphic>
          <a:graphicData uri="http://schemas.openxmlformats.org/drawingml/2006/table">
            <a:tbl>
              <a:tblPr/>
              <a:tblGrid>
                <a:gridCol w="4395037"/>
                <a:gridCol w="1807415"/>
                <a:gridCol w="1199716"/>
                <a:gridCol w="1310800"/>
              </a:tblGrid>
              <a:tr h="28803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Modalidad Atención Integral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Tiempo Completo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Organizacional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Perfil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Albergue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de Ingreso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Madres Adolescentes y adolescentes embarazadas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Situacion de Calle de Tiempo Completo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Niños de 0 a 7 años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020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Tratamiento por Consumo de Sustancias psicoactivas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7871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8 Marcador de texto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dirty="0" smtClean="0"/>
              <a:t>Información por Departamentos</a:t>
            </a:r>
            <a:endParaRPr lang="es-ES" baseline="30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23. Distribución de Población y Proyectos en Artigas, según Modalidad y Perfil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755576" y="5805264"/>
            <a:ext cx="74888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*Los jóvenes que cumplen Medidas Privativas y No Privativas de Libertad que se muestran en los Cuadros por Departamento, están incluidos en los Cuadros de SIRPA.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628800"/>
          <a:ext cx="8352929" cy="3960447"/>
        </p:xfrm>
        <a:graphic>
          <a:graphicData uri="http://schemas.openxmlformats.org/drawingml/2006/table">
            <a:tbl>
              <a:tblPr/>
              <a:tblGrid>
                <a:gridCol w="4176464"/>
                <a:gridCol w="2013652"/>
                <a:gridCol w="2162813"/>
              </a:tblGrid>
              <a:tr h="49505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Artigas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2326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752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2674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24. Distribución de Población y Proyectos Canelones,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1161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Tabla"/>
          <p:cNvGraphicFramePr>
            <a:graphicFrameLocks noGrp="1"/>
          </p:cNvGraphicFramePr>
          <p:nvPr/>
        </p:nvGraphicFramePr>
        <p:xfrm>
          <a:off x="395536" y="1700808"/>
          <a:ext cx="8280920" cy="4608508"/>
        </p:xfrm>
        <a:graphic>
          <a:graphicData uri="http://schemas.openxmlformats.org/drawingml/2006/table">
            <a:tbl>
              <a:tblPr/>
              <a:tblGrid>
                <a:gridCol w="4584080"/>
                <a:gridCol w="1922356"/>
                <a:gridCol w="1774484"/>
              </a:tblGrid>
              <a:tr h="2281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Canelones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al Niño y la Familia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9837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ajena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76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ampliada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693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 Acogimiento Fliar - Flia extensa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175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791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831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25. Distribución de Población y Proyectos en Cerro Largo,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834576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251520" y="1608457"/>
          <a:ext cx="8496944" cy="4774360"/>
        </p:xfrm>
        <a:graphic>
          <a:graphicData uri="http://schemas.openxmlformats.org/drawingml/2006/table">
            <a:tbl>
              <a:tblPr/>
              <a:tblGrid>
                <a:gridCol w="4464496"/>
                <a:gridCol w="1945480"/>
                <a:gridCol w="2086968"/>
              </a:tblGrid>
              <a:tr h="211941">
                <a:tc>
                  <a:txBody>
                    <a:bodyPr/>
                    <a:lstStyle/>
                    <a:p>
                      <a:pPr algn="l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Cerro Largo</a:t>
                      </a:r>
                      <a:endParaRPr lang="es-ES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 </a:t>
                      </a:r>
                      <a:r>
                        <a:rPr lang="es-ES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3664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4029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140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2156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4014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26. Distribución de Población y Proyectos en Colonia,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700808"/>
          <a:ext cx="8640960" cy="4608520"/>
        </p:xfrm>
        <a:graphic>
          <a:graphicData uri="http://schemas.openxmlformats.org/drawingml/2006/table">
            <a:tbl>
              <a:tblPr/>
              <a:tblGrid>
                <a:gridCol w="4331150"/>
                <a:gridCol w="1642849"/>
                <a:gridCol w="2666961"/>
              </a:tblGrid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Colonia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2093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042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2671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27. Distribución de Población y Proyectos en Durazno,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939608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7448"/>
          <a:ext cx="8568951" cy="4681708"/>
        </p:xfrm>
        <a:graphic>
          <a:graphicData uri="http://schemas.openxmlformats.org/drawingml/2006/table">
            <a:tbl>
              <a:tblPr/>
              <a:tblGrid>
                <a:gridCol w="4585140"/>
                <a:gridCol w="2254987"/>
                <a:gridCol w="1728824"/>
              </a:tblGrid>
              <a:tr h="21201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Durazno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Proyectos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2599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497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75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6922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19533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9533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3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22826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 dirty="0" smtClean="0">
                          <a:latin typeface="Calibri" pitchFamily="34" charset="0"/>
                        </a:rPr>
                        <a:t>Hogares </a:t>
                      </a:r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90484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3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0837">
                <a:tc>
                  <a:txBody>
                    <a:bodyPr/>
                    <a:lstStyle/>
                    <a:p>
                      <a:pPr algn="l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2786</a:t>
                      </a:r>
                      <a:endParaRPr lang="es-UY" sz="13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3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28. Distribución de Población y Proyectos en Flores,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53336"/>
            <a:ext cx="7795592" cy="32327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611560" y="1772816"/>
          <a:ext cx="8208912" cy="4320482"/>
        </p:xfrm>
        <a:graphic>
          <a:graphicData uri="http://schemas.openxmlformats.org/drawingml/2006/table">
            <a:tbl>
              <a:tblPr/>
              <a:tblGrid>
                <a:gridCol w="4104456"/>
                <a:gridCol w="2204245"/>
                <a:gridCol w="1900211"/>
              </a:tblGrid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1080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41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1107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29. Distribución de Población y Proyectos en Florida,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467544" y="1700808"/>
          <a:ext cx="8208911" cy="4547305"/>
        </p:xfrm>
        <a:graphic>
          <a:graphicData uri="http://schemas.openxmlformats.org/drawingml/2006/table">
            <a:tbl>
              <a:tblPr/>
              <a:tblGrid>
                <a:gridCol w="4193899"/>
                <a:gridCol w="1943605"/>
                <a:gridCol w="2071407"/>
              </a:tblGrid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Florida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1831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763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8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2193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30. Distribución de Población y Proyectos en Lavalleja,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95536" y="1556792"/>
          <a:ext cx="8208912" cy="4824540"/>
        </p:xfrm>
        <a:graphic>
          <a:graphicData uri="http://schemas.openxmlformats.org/drawingml/2006/table">
            <a:tbl>
              <a:tblPr/>
              <a:tblGrid>
                <a:gridCol w="4114592"/>
                <a:gridCol w="1985609"/>
                <a:gridCol w="2108711"/>
              </a:tblGrid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Lavalleja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1152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ajena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 smtClean="0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 smtClean="0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 extensa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Hogares de Alternativa Familiar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1227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1349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31. Distribución de Población y Proyectos en Maldonado,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792"/>
          <a:ext cx="8640960" cy="4686286"/>
        </p:xfrm>
        <a:graphic>
          <a:graphicData uri="http://schemas.openxmlformats.org/drawingml/2006/table">
            <a:tbl>
              <a:tblPr/>
              <a:tblGrid>
                <a:gridCol w="4282246"/>
                <a:gridCol w="2294060"/>
                <a:gridCol w="2064654"/>
              </a:tblGrid>
              <a:tr h="21669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Maldonado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 </a:t>
                      </a:r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2152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636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92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Pequeño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98008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2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2689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es-ES" sz="2400" dirty="0" smtClean="0"/>
              <a:t>Cuadro 32. Distribución de Población y Proyectos en Montevideo según Unidad Organizacional</a:t>
            </a:r>
            <a:endParaRPr lang="es-ES" sz="2400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8083624" cy="395280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556792"/>
          <a:ext cx="8496944" cy="4726137"/>
        </p:xfrm>
        <a:graphic>
          <a:graphicData uri="http://schemas.openxmlformats.org/drawingml/2006/table">
            <a:tbl>
              <a:tblPr/>
              <a:tblGrid>
                <a:gridCol w="4575566"/>
                <a:gridCol w="1960545"/>
                <a:gridCol w="1960833"/>
              </a:tblGrid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Adicciones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Departamento de Acogimiento Familiar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Departamento de Adopciones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Direcciones Regionales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420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División Atención Integral a la Familia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438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División CAIF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11713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División Convenios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10784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División Estudio y Derivación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1129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División Jurídica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311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78257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División Protección Integral a </a:t>
                      </a:r>
                      <a:r>
                        <a:rPr lang="es-UY" sz="1200" b="0" i="0" u="none" strike="noStrike" dirty="0" smtClean="0">
                          <a:latin typeface="Calibri" pitchFamily="34" charset="0"/>
                        </a:rPr>
                        <a:t>la Infancia 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y </a:t>
                      </a:r>
                      <a:r>
                        <a:rPr lang="es-UY" sz="1200" b="0" i="0" u="none" strike="noStrike" dirty="0" smtClean="0">
                          <a:latin typeface="Calibri" pitchFamily="34" charset="0"/>
                        </a:rPr>
                        <a:t>Adolescencia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División Protección Integral en Contexto Familiar y Comunitario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849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Programa de </a:t>
                      </a:r>
                      <a:r>
                        <a:rPr lang="es-UY" sz="1200" b="0" i="0" u="none" strike="noStrike" dirty="0" smtClean="0">
                          <a:latin typeface="Calibri" pitchFamily="34" charset="0"/>
                        </a:rPr>
                        <a:t> Explotación </a:t>
                      </a:r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Sexual Comercial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Proyectos Educativos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 smtClean="0">
                          <a:latin typeface="Calibri" pitchFamily="34" charset="0"/>
                        </a:rPr>
                        <a:t>Psiquiatría</a:t>
                      </a:r>
                      <a:endParaRPr lang="es-UY" sz="12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SIRPA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1603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Sub Dirección General Técnica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327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1640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general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29075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33. Distribución de Población y Proyectos en Paysandú,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23584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18" y="1556793"/>
          <a:ext cx="8640961" cy="4824537"/>
        </p:xfrm>
        <a:graphic>
          <a:graphicData uri="http://schemas.openxmlformats.org/drawingml/2006/table">
            <a:tbl>
              <a:tblPr/>
              <a:tblGrid>
                <a:gridCol w="4280843"/>
                <a:gridCol w="2378246"/>
                <a:gridCol w="1981872"/>
              </a:tblGrid>
              <a:tr h="217703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Paysandú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125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4017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3174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60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42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154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83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41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Educativas Altamente específicas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0992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4356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34. Distribución de Población y Proyectos en Río Negro,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579568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700800"/>
          <a:ext cx="8280919" cy="4464500"/>
        </p:xfrm>
        <a:graphic>
          <a:graphicData uri="http://schemas.openxmlformats.org/drawingml/2006/table">
            <a:tbl>
              <a:tblPr/>
              <a:tblGrid>
                <a:gridCol w="4230687"/>
                <a:gridCol w="1543901"/>
                <a:gridCol w="2506331"/>
              </a:tblGrid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Río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Negro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61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1610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32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1753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35. Distribución de Población y Proyectos en Rivera,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smtClean="0"/>
              <a:t>Fuente: S.I.P.I. Instituto del Niño y Adolescente del Uruguay- Sistema de Información para la Infancia</a:t>
            </a:r>
            <a:endParaRPr lang="es-ES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802"/>
          <a:ext cx="8640959" cy="4703661"/>
        </p:xfrm>
        <a:graphic>
          <a:graphicData uri="http://schemas.openxmlformats.org/drawingml/2006/table">
            <a:tbl>
              <a:tblPr/>
              <a:tblGrid>
                <a:gridCol w="4320481"/>
                <a:gridCol w="2199516"/>
                <a:gridCol w="2120962"/>
              </a:tblGrid>
              <a:tr h="22014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Rivera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315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al Niño y la Familia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300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3369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2579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20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0694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1409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992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3773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36. Distribución de Población y Proyectos en Rocha, según Modalidad y Perfil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79559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628800"/>
          <a:ext cx="8424936" cy="4536510"/>
        </p:xfrm>
        <a:graphic>
          <a:graphicData uri="http://schemas.openxmlformats.org/drawingml/2006/table">
            <a:tbl>
              <a:tblPr/>
              <a:tblGrid>
                <a:gridCol w="4253366"/>
                <a:gridCol w="2124389"/>
                <a:gridCol w="2047181"/>
              </a:tblGrid>
              <a:tr h="241278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Rocha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183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2141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1796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191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9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63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63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68452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2396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37. Distribución de Población y Proyectos en Salto,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43555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251520" y="1556792"/>
          <a:ext cx="8640961" cy="4779053"/>
        </p:xfrm>
        <a:graphic>
          <a:graphicData uri="http://schemas.openxmlformats.org/drawingml/2006/table">
            <a:tbl>
              <a:tblPr/>
              <a:tblGrid>
                <a:gridCol w="4320481"/>
                <a:gridCol w="2160239"/>
                <a:gridCol w="2160241"/>
              </a:tblGrid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Salto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Proyectos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258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3920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2995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236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Niño en Situación de Calle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Orientación, 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71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27991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726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350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174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Discapacidad Tiempo Completo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172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06515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4599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38. Distribución de Población y Proyectos en San José,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651576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628800"/>
          <a:ext cx="8064895" cy="4680523"/>
        </p:xfrm>
        <a:graphic>
          <a:graphicData uri="http://schemas.openxmlformats.org/drawingml/2006/table">
            <a:tbl>
              <a:tblPr/>
              <a:tblGrid>
                <a:gridCol w="4108532"/>
                <a:gridCol w="1978182"/>
                <a:gridCol w="1978181"/>
              </a:tblGrid>
              <a:tr h="1830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San José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2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45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45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2803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Albergue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1676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114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199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512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256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42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8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 Acogimiento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Fliar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- </a:t>
                      </a:r>
                      <a:r>
                        <a:rPr lang="es-UY" sz="1200" b="0" i="0" u="none" strike="noStrike" dirty="0" err="1">
                          <a:latin typeface="Calibri" pitchFamily="34" charset="0"/>
                          <a:cs typeface="Arial" pitchFamily="34" charset="0"/>
                        </a:rPr>
                        <a:t>Flia</a:t>
                      </a:r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21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61173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59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Centro de Internación Transitoria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dirty="0" smtClean="0"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0" i="0" u="none" strike="noStrike" dirty="0">
                          <a:latin typeface="Calibri" pitchFamily="34" charset="0"/>
                          <a:cs typeface="Arial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2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35350">
                <a:tc>
                  <a:txBody>
                    <a:bodyPr/>
                    <a:lstStyle/>
                    <a:p>
                      <a:pPr algn="l" fontAlgn="b"/>
                      <a:r>
                        <a:rPr lang="es-UY" sz="12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</a:t>
                      </a:r>
                      <a:r>
                        <a:rPr lang="es-UY" sz="12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 G</a:t>
                      </a:r>
                      <a:r>
                        <a:rPr lang="es-UY" sz="12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eneral</a:t>
                      </a:r>
                      <a:endParaRPr lang="es-UY" sz="12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200" b="1" dirty="0" smtClean="0">
                          <a:latin typeface="Calibri" pitchFamily="34" charset="0"/>
                          <a:cs typeface="Arial" pitchFamily="34" charset="0"/>
                        </a:rPr>
                        <a:t>2967</a:t>
                      </a:r>
                      <a:endParaRPr lang="es-UY" sz="12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39. Distribución de Población y Proyectos en Soriano,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8" y="1484783"/>
          <a:ext cx="8496945" cy="4896545"/>
        </p:xfrm>
        <a:graphic>
          <a:graphicData uri="http://schemas.openxmlformats.org/drawingml/2006/table">
            <a:tbl>
              <a:tblPr/>
              <a:tblGrid>
                <a:gridCol w="4258963"/>
                <a:gridCol w="2001943"/>
                <a:gridCol w="2236039"/>
              </a:tblGrid>
              <a:tr h="216395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Soriano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395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Áreas pedagógicas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91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96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Capacitación y formación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30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Educativo, recreativo y social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66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29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16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2155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1437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46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73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577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22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44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Cuidadoras de Primera Atención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1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marL="0" marR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100" b="0" i="0" u="none" strike="noStrike" dirty="0" err="1" smtClean="0">
                          <a:latin typeface="Calibri" pitchFamily="34" charset="0"/>
                        </a:rPr>
                        <a:t>Fliar</a:t>
                      </a:r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 - </a:t>
                      </a:r>
                      <a:r>
                        <a:rPr lang="es-UY" sz="1100" b="0" i="0" u="none" strike="noStrike" dirty="0" err="1" smtClean="0">
                          <a:latin typeface="Calibri" pitchFamily="34" charset="0"/>
                        </a:rPr>
                        <a:t>Flia</a:t>
                      </a:r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 ampliada</a:t>
                      </a:r>
                      <a:endParaRPr lang="es-UY" sz="11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84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37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 dirty="0" smtClean="0">
                          <a:latin typeface="Calibri" pitchFamily="34" charset="0"/>
                        </a:rPr>
                        <a:t>Centro de Ingreso</a:t>
                      </a:r>
                      <a:endParaRPr lang="es-UY" sz="1100" b="0" i="0" u="none" strike="noStrike" dirty="0">
                        <a:latin typeface="Calibri" pitchFamily="34" charset="0"/>
                      </a:endParaRP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36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11</a:t>
                      </a:r>
                      <a:endParaRPr lang="es-UY" sz="11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87206">
                <a:tc>
                  <a:txBody>
                    <a:bodyPr/>
                    <a:lstStyle/>
                    <a:p>
                      <a:pPr algn="l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1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2678</a:t>
                      </a:r>
                      <a:endParaRPr lang="es-UY" sz="11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1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40. Distribución de Población y Proyectos en Tacuarembó,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44366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27" y="1628800"/>
          <a:ext cx="8136906" cy="4608512"/>
        </p:xfrm>
        <a:graphic>
          <a:graphicData uri="http://schemas.openxmlformats.org/drawingml/2006/table">
            <a:tbl>
              <a:tblPr/>
              <a:tblGrid>
                <a:gridCol w="4146692"/>
                <a:gridCol w="1877747"/>
                <a:gridCol w="2112467"/>
              </a:tblGrid>
              <a:tr h="22558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Tacuarembó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  <a:cs typeface="Arial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122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Atención comunitaria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38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31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39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14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2327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1991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69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latin typeface="Calibri" pitchFamily="34" charset="0"/>
                        </a:rPr>
                        <a:t>2</a:t>
                      </a:r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120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97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Discapacidad Tiempo Parcial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5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17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67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7819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2535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000" dirty="0" smtClean="0"/>
              <a:t>Cuadro 41. Distribución de Población y Proyectos en Treinta y Tres, según Modalidad y Perfil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22764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8" name="7 Tabla"/>
          <p:cNvGraphicFramePr>
            <a:graphicFrameLocks noGrp="1"/>
          </p:cNvGraphicFramePr>
          <p:nvPr/>
        </p:nvGraphicFramePr>
        <p:xfrm>
          <a:off x="323530" y="1619250"/>
          <a:ext cx="7920879" cy="4690074"/>
        </p:xfrm>
        <a:graphic>
          <a:graphicData uri="http://schemas.openxmlformats.org/drawingml/2006/table">
            <a:tbl>
              <a:tblPr/>
              <a:tblGrid>
                <a:gridCol w="4007927"/>
                <a:gridCol w="1913507"/>
                <a:gridCol w="1999445"/>
              </a:tblGrid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Treinta y Tres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Población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Proyectos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en la Comunidad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Equipo territorial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96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Estudio y Derivación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12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2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Víctimas de Violencia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10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Parcial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1485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CAIF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1198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Diurno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43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Centro Juvenil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80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Club de Niños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164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Alternativa Familiar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25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Hogar Acogimiento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Fliar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- </a:t>
                      </a:r>
                      <a:r>
                        <a:rPr lang="es-UY" sz="1400" b="0" i="0" u="none" strike="noStrike" dirty="0" err="1">
                          <a:latin typeface="Calibri" pitchFamily="34" charset="0"/>
                        </a:rPr>
                        <a:t>Flia</a:t>
                      </a:r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 ajena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ampliada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 Acogimiento Fliar - Flia extensa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Hogares de Alternativa Familiar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19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Atención Integral de Tiempo Completo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24 Horas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dirty="0" smtClean="0">
                          <a:latin typeface="Calibri" pitchFamily="34" charset="0"/>
                          <a:cs typeface="Arial" pitchFamily="34" charset="0"/>
                        </a:rPr>
                        <a:t>62</a:t>
                      </a:r>
                      <a:endParaRPr lang="es-UY" sz="1400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46846">
                <a:tc>
                  <a:txBody>
                    <a:bodyPr/>
                    <a:lstStyle/>
                    <a:p>
                      <a:pPr algn="l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UY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s-UY" sz="1400" b="1" dirty="0" smtClean="0">
                          <a:latin typeface="Calibri" pitchFamily="34" charset="0"/>
                          <a:cs typeface="Arial" pitchFamily="34" charset="0"/>
                        </a:rPr>
                        <a:t>1692</a:t>
                      </a:r>
                      <a:endParaRPr lang="es-UY" sz="1400" b="1" dirty="0">
                        <a:latin typeface="Calibri" pitchFamily="34" charset="0"/>
                        <a:cs typeface="Arial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 smtClean="0"/>
              <a:t>Sistema de Responsabilidad Penal Adolescente (SIRPA)</a:t>
            </a:r>
            <a:endParaRPr lang="es-E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es-ES" sz="2000" dirty="0" smtClean="0"/>
              <a:t>Cuadro 42. Adolescentes que cumplen Medidas Judiciales en dependencias del SIRPA, por Relación Institucional, según Tipo de Medida</a:t>
            </a:r>
            <a:endParaRPr lang="es-ES" sz="2000" dirty="0"/>
          </a:p>
        </p:txBody>
      </p:sp>
      <p:sp>
        <p:nvSpPr>
          <p:cNvPr id="7" name="6 CuadroTexto"/>
          <p:cNvSpPr txBox="1"/>
          <p:nvPr/>
        </p:nvSpPr>
        <p:spPr>
          <a:xfrm>
            <a:off x="755576" y="5805264"/>
            <a:ext cx="748883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  <a:cs typeface="Arial" pitchFamily="34" charset="0"/>
              </a:rPr>
              <a:t>*Estos jóvenes a su vez reciben atenciones recreativas y de capacitación, que se detallan en los Cuadros 46 y 47</a:t>
            </a:r>
            <a:endParaRPr lang="es-ES" sz="1200" b="1" dirty="0">
              <a:latin typeface="Calibri" pitchFamily="34" charset="0"/>
              <a:cs typeface="Arial" pitchFamily="34" charset="0"/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251520" y="6381328"/>
            <a:ext cx="7867600" cy="251264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23528" y="1772816"/>
          <a:ext cx="8352928" cy="3476547"/>
        </p:xfrm>
        <a:graphic>
          <a:graphicData uri="http://schemas.openxmlformats.org/drawingml/2006/table">
            <a:tbl>
              <a:tblPr/>
              <a:tblGrid>
                <a:gridCol w="3736836"/>
                <a:gridCol w="1685240"/>
                <a:gridCol w="1245612"/>
                <a:gridCol w="1685240"/>
              </a:tblGrid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28803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053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412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132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544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7971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1050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132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1182</a:t>
                      </a:r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43. Proyectos dependientes de SIRPA en los que se cumplen Medidas Judiciales, por Relación Institucional, según Tipo de Medidas</a:t>
            </a:r>
            <a:endParaRPr lang="es-ES" sz="2000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808362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1" y="1772816"/>
          <a:ext cx="8136903" cy="3196049"/>
        </p:xfrm>
        <a:graphic>
          <a:graphicData uri="http://schemas.openxmlformats.org/drawingml/2006/table">
            <a:tbl>
              <a:tblPr/>
              <a:tblGrid>
                <a:gridCol w="3168351"/>
                <a:gridCol w="2016069"/>
                <a:gridCol w="1584331"/>
                <a:gridCol w="1368152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881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4342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32345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44. Adolescentes atendidos en SIRPA, por Unidad Organizacional, según Tipo de Medidas</a:t>
            </a:r>
            <a:endParaRPr lang="es-ES" sz="2000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7" name="6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7" y="1678649"/>
          <a:ext cx="8280920" cy="3279140"/>
        </p:xfrm>
        <a:graphic>
          <a:graphicData uri="http://schemas.openxmlformats.org/drawingml/2006/table">
            <a:tbl>
              <a:tblPr/>
              <a:tblGrid>
                <a:gridCol w="3528391"/>
                <a:gridCol w="2016868"/>
                <a:gridCol w="1364528"/>
                <a:gridCol w="1371133"/>
              </a:tblGrid>
              <a:tr h="4542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5450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584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604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3274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357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187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4342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975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207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1182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45. Proyectos dependientes de SIRPA en los que se cumplen Medidas Judiciales, según Unidad Organizacional y Tipo de Medida</a:t>
            </a:r>
            <a:endParaRPr lang="es-ES" sz="2000" dirty="0"/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381328"/>
            <a:ext cx="7363544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611560" y="1772816"/>
          <a:ext cx="8064895" cy="3196049"/>
        </p:xfrm>
        <a:graphic>
          <a:graphicData uri="http://schemas.openxmlformats.org/drawingml/2006/table">
            <a:tbl>
              <a:tblPr/>
              <a:tblGrid>
                <a:gridCol w="3312368"/>
                <a:gridCol w="2016224"/>
                <a:gridCol w="1385629"/>
                <a:gridCol w="1350674"/>
              </a:tblGrid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Unidad Organizacional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26509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Tipo de Medida Judicial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Montevideo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Interior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48962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Privación de 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20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Régimen de Semi-Libertad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2650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Medidas No Privativas de Libertad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Asistida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26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Libertad Vigilada</a:t>
                      </a:r>
                    </a:p>
                  </a:txBody>
                  <a:tcPr marL="11430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2680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46. Adolescentes atendidos en SIRPA que participan de Proyectos de apoyo, por Relación Institucional, Áreas de trabajo de los Proyectos</a:t>
            </a:r>
            <a:endParaRPr lang="es-ES" sz="2000" dirty="0"/>
          </a:p>
        </p:txBody>
      </p:sp>
      <p:sp>
        <p:nvSpPr>
          <p:cNvPr id="5" name="4 CuadroTexto"/>
          <p:cNvSpPr txBox="1"/>
          <p:nvPr/>
        </p:nvSpPr>
        <p:spPr>
          <a:xfrm>
            <a:off x="971600" y="5445224"/>
            <a:ext cx="741682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Montevideo.</a:t>
            </a:r>
          </a:p>
          <a:p>
            <a:r>
              <a:rPr lang="es-ES" sz="1200" b="1" dirty="0" smtClean="0">
                <a:latin typeface="Calibri" pitchFamily="34" charset="0"/>
              </a:rPr>
              <a:t>Cabe destacar que los jóvenes que cumplen Medidas Judiciales participan simultáneamente en  más de un Proyecto de apoyo, por lo que no deben sumarse los totales de los Cuadros.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7" name="6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075512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6" name="5 Tabla"/>
          <p:cNvGraphicFramePr>
            <a:graphicFrameLocks noGrp="1"/>
          </p:cNvGraphicFramePr>
          <p:nvPr/>
        </p:nvGraphicFramePr>
        <p:xfrm>
          <a:off x="611560" y="1772817"/>
          <a:ext cx="7992887" cy="2384262"/>
        </p:xfrm>
        <a:graphic>
          <a:graphicData uri="http://schemas.openxmlformats.org/drawingml/2006/table">
            <a:tbl>
              <a:tblPr/>
              <a:tblGrid>
                <a:gridCol w="2376264"/>
                <a:gridCol w="2088232"/>
                <a:gridCol w="1080120"/>
                <a:gridCol w="1105078"/>
                <a:gridCol w="1343193"/>
              </a:tblGrid>
              <a:tr h="43204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Población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173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16046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313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169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92043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 G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77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509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69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655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s-ES" sz="2000" dirty="0" smtClean="0"/>
              <a:t>Cuadro 47. Proyectos de apoyo a la población atendida en SIRPA, por Relación Institucional, según Área de Trabajo</a:t>
            </a:r>
            <a:endParaRPr lang="es-ES" sz="2000" dirty="0"/>
          </a:p>
        </p:txBody>
      </p:sp>
      <p:sp>
        <p:nvSpPr>
          <p:cNvPr id="8" name="7 CuadroTexto"/>
          <p:cNvSpPr txBox="1"/>
          <p:nvPr/>
        </p:nvSpPr>
        <p:spPr>
          <a:xfrm>
            <a:off x="971600" y="5877272"/>
            <a:ext cx="741682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b="1" dirty="0" smtClean="0">
                <a:latin typeface="Calibri" pitchFamily="34" charset="0"/>
              </a:rPr>
              <a:t>*La totalidad de los Proyectos de apoyo están ubicados en Montevideo</a:t>
            </a:r>
            <a:endParaRPr lang="es-ES" sz="1200" b="1" dirty="0">
              <a:latin typeface="Calibri" pitchFamily="34" charset="0"/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>
          <a:xfrm>
            <a:off x="304800" y="6410848"/>
            <a:ext cx="7867600" cy="447152"/>
          </a:xfrm>
        </p:spPr>
        <p:txBody>
          <a:bodyPr/>
          <a:lstStyle/>
          <a:p>
            <a:r>
              <a:rPr lang="es-ES" dirty="0" smtClean="0"/>
              <a:t>Fuente: S.I.P.I. Instituto del Niño y Adolescente del Uruguay- Sistema de Información para la Infancia</a:t>
            </a:r>
            <a:endParaRPr lang="es-ES" dirty="0"/>
          </a:p>
        </p:txBody>
      </p:sp>
      <p:graphicFrame>
        <p:nvGraphicFramePr>
          <p:cNvPr id="9" name="8 Marcador de contenido"/>
          <p:cNvGraphicFramePr>
            <a:graphicFrameLocks noGrp="1"/>
          </p:cNvGraphicFramePr>
          <p:nvPr>
            <p:ph sz="quarter" idx="1"/>
          </p:nvPr>
        </p:nvGraphicFramePr>
        <p:xfrm>
          <a:off x="395536" y="1916830"/>
          <a:ext cx="8208913" cy="2677186"/>
        </p:xfrm>
        <a:graphic>
          <a:graphicData uri="http://schemas.openxmlformats.org/drawingml/2006/table">
            <a:tbl>
              <a:tblPr/>
              <a:tblGrid>
                <a:gridCol w="2664296"/>
                <a:gridCol w="1699000"/>
                <a:gridCol w="1109312"/>
                <a:gridCol w="1035358"/>
                <a:gridCol w="1700947"/>
              </a:tblGrid>
              <a:tr h="432050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Proyectos SIRPA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Relación Institucional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b"/>
                      <a:endParaRPr lang="es-ES" sz="1400" b="1" i="0" u="none" strike="noStrike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Área</a:t>
                      </a:r>
                      <a:r>
                        <a:rPr lang="es-ES" sz="1400" b="1" i="0" u="none" strike="noStrike" baseline="0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 de trabajo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Oficial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Convenio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Otros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BE5F1"/>
                    </a:solidFill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Apoyo al egreso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47260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 dirty="0">
                          <a:latin typeface="Calibri" pitchFamily="34" charset="0"/>
                        </a:rPr>
                        <a:t>Educativo, social y cultural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 dirty="0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3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0" i="0" u="none" strike="noStrike">
                          <a:latin typeface="Calibri" pitchFamily="34" charset="0"/>
                        </a:rPr>
                        <a:t>Proyecto deportivo</a:t>
                      </a: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s-UY" sz="1400" b="0" i="0" u="none" strike="noStrike">
                        <a:latin typeface="Calibri" pitchFamily="34" charset="0"/>
                      </a:endParaRP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0" i="0" u="none" strike="noStrike" dirty="0">
                          <a:latin typeface="Calibri" pitchFamily="34" charset="0"/>
                        </a:rPr>
                        <a:t>1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46827">
                <a:tc>
                  <a:txBody>
                    <a:bodyPr/>
                    <a:lstStyle/>
                    <a:p>
                      <a:pPr algn="l" fontAlgn="b"/>
                      <a:r>
                        <a:rPr lang="es-ES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Total </a:t>
                      </a:r>
                      <a:r>
                        <a:rPr lang="es-ES" sz="1400" b="1" i="0" u="none" strike="noStrike" dirty="0" smtClean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General</a:t>
                      </a:r>
                      <a:endParaRPr lang="es-ES" sz="1400" b="1" i="0" u="none" strike="noStrike" dirty="0">
                        <a:solidFill>
                          <a:srgbClr val="000000"/>
                        </a:solidFill>
                        <a:latin typeface="Calibri" pitchFamily="34" charset="0"/>
                      </a:endParaRPr>
                    </a:p>
                  </a:txBody>
                  <a:tcPr marL="0" marR="0" marT="0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4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2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s-UY" sz="1400" b="1" i="0" u="none" strike="noStrike" dirty="0">
                          <a:solidFill>
                            <a:srgbClr val="000000"/>
                          </a:solidFill>
                          <a:latin typeface="Calibri" pitchFamily="34" charset="0"/>
                        </a:rPr>
                        <a:t>8</a:t>
                      </a:r>
                    </a:p>
                  </a:txBody>
                  <a:tcPr marL="9525" marR="9525" marT="9525" marB="0" anchor="b">
                    <a:lnL>
                      <a:noFill/>
                    </a:lnL>
                    <a:lnR>
                      <a:noFill/>
                    </a:lnR>
                    <a:lnT w="6350" cap="flat" cmpd="sng" algn="ctr">
                      <a:solidFill>
                        <a:srgbClr val="95B3D7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DBE5F1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Título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s-ES" sz="2800" dirty="0" smtClean="0"/>
              <a:t>Notas</a:t>
            </a:r>
            <a:endParaRPr lang="es-ES" sz="2800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2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" name="1 Marcador de contenido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algn="just"/>
            <a:r>
              <a:rPr lang="es-ES" sz="1800" dirty="0" smtClean="0"/>
              <a:t>En la categoría “Relación Institucional”, se entiende por “Convenios” a los Proyectos gestionados por Organizaciones de la Sociedad Civil con el apoyo de I.N.A.U.  A su vez, se denomina “Otros” a los Proyectos que tienen convenios  interinstitucionales; y con otras Instituciones públicas, como el MI.DE.S.</a:t>
            </a:r>
          </a:p>
          <a:p>
            <a:pPr algn="just"/>
            <a:endParaRPr lang="es-ES" sz="1800" dirty="0" smtClean="0"/>
          </a:p>
          <a:p>
            <a:pPr algn="just"/>
            <a:r>
              <a:rPr lang="es-ES" sz="1800" dirty="0" smtClean="0"/>
              <a:t>La categoría “Unidad Organizacional” se recodifica en “Montevideo” e “Interior”, teniendo en cuenta la dependencia jerárquica . Se debe considerar que en algunos casos puede no coincidir la ubicación geográfica del Proyecto con su Unidad Organizacional (principalmente en Montevideo y Canelones). </a:t>
            </a:r>
          </a:p>
          <a:p>
            <a:endParaRPr lang="es-ES" sz="1800" dirty="0" smtClean="0"/>
          </a:p>
          <a:p>
            <a:pPr>
              <a:buNone/>
            </a:pPr>
            <a:endParaRPr lang="es-ES" sz="1800" dirty="0" smtClean="0"/>
          </a:p>
          <a:p>
            <a:endParaRPr lang="es-ES" sz="1800" dirty="0" smtClean="0"/>
          </a:p>
          <a:p>
            <a:endParaRPr lang="es-ES" sz="1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ivil">
  <a:themeElements>
    <a:clrScheme name="Civil">
      <a:dk1>
        <a:sysClr val="windowText" lastClr="000000"/>
      </a:dk1>
      <a:lt1>
        <a:sysClr val="window" lastClr="FFFFFF"/>
      </a:lt1>
      <a:dk2>
        <a:srgbClr val="646B86"/>
      </a:dk2>
      <a:lt2>
        <a:srgbClr val="C5D1D7"/>
      </a:lt2>
      <a:accent1>
        <a:srgbClr val="D16349"/>
      </a:accent1>
      <a:accent2>
        <a:srgbClr val="CCB400"/>
      </a:accent2>
      <a:accent3>
        <a:srgbClr val="8CADAE"/>
      </a:accent3>
      <a:accent4>
        <a:srgbClr val="8C7B70"/>
      </a:accent4>
      <a:accent5>
        <a:srgbClr val="8FB08C"/>
      </a:accent5>
      <a:accent6>
        <a:srgbClr val="D19049"/>
      </a:accent6>
      <a:hlink>
        <a:srgbClr val="00A3D6"/>
      </a:hlink>
      <a:folHlink>
        <a:srgbClr val="694F07"/>
      </a:folHlink>
    </a:clrScheme>
    <a:fontScheme name="Civil">
      <a:majorFont>
        <a:latin typeface="Georgia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Georgia"/>
        <a:ea typeface=""/>
        <a:cs typeface=""/>
        <a:font script="Jpan" typeface="ＭＳ Ｐ明朝"/>
        <a:font script="Hang" typeface="바탕"/>
        <a:font script="Hans" typeface="方正舒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Civil">
      <a:fillStyleLst>
        <a:solidFill>
          <a:schemeClr val="phClr"/>
        </a:solidFill>
        <a:solidFill>
          <a:schemeClr val="phClr">
            <a:tint val="45000"/>
          </a:schemeClr>
        </a:solidFill>
        <a:solidFill>
          <a:schemeClr val="phClr">
            <a:tint val="95000"/>
          </a:schemeClr>
        </a:solidFill>
      </a:fillStyleLst>
      <a:lnStyleLst>
        <a:ln w="9525" cap="flat" cmpd="sng" algn="ctr">
          <a:solidFill>
            <a:schemeClr val="phClr"/>
          </a:solidFill>
          <a:prstDash val="solid"/>
        </a:ln>
        <a:ln w="11429" cap="flat" cmpd="sng" algn="ctr">
          <a:solidFill>
            <a:schemeClr val="phClr"/>
          </a:solidFill>
          <a:prstDash val="sysDash"/>
        </a:ln>
        <a:ln w="200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0"/>
            </a:lightRig>
          </a:scene3d>
          <a:sp3d contourW="9525" prstMaterial="matte">
            <a:bevelT w="0" h="0"/>
            <a:contourClr>
              <a:schemeClr val="phClr">
                <a:shade val="70000"/>
                <a:satMod val="105000"/>
              </a:schemeClr>
            </a:contourClr>
          </a:sp3d>
        </a:effectStyle>
        <a:effectStyle>
          <a:effectLst>
            <a:outerShdw blurRad="50800" dist="254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soft" dir="b">
              <a:rot lat="0" lon="0" rev="0"/>
            </a:lightRig>
          </a:scene3d>
          <a:sp3d prstMaterial="dkEdge">
            <a:bevelT w="63500" h="63500" prst="cross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70000"/>
                <a:satMod val="115000"/>
              </a:schemeClr>
              <a:schemeClr val="phClr">
                <a:tint val="85000"/>
              </a:schemeClr>
            </a:duotone>
          </a:blip>
          <a:tile tx="0" ty="0" sx="85000" sy="85000" flip="none" algn="tl"/>
        </a:blipFill>
        <a:blipFill>
          <a:blip xmlns:r="http://schemas.openxmlformats.org/officeDocument/2006/relationships" r:embed="rId2">
            <a:duotone>
              <a:schemeClr val="phClr">
                <a:shade val="65000"/>
                <a:satMod val="115000"/>
              </a:schemeClr>
              <a:schemeClr val="phClr">
                <a:tint val="85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Civic</Template>
  <TotalTime>6292</TotalTime>
  <Words>6602</Words>
  <Application>Microsoft Office PowerPoint</Application>
  <PresentationFormat>Presentación en pantalla (4:3)</PresentationFormat>
  <Paragraphs>2551</Paragraphs>
  <Slides>59</Slides>
  <Notes>8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59</vt:i4>
      </vt:variant>
    </vt:vector>
  </HeadingPairs>
  <TitlesOfParts>
    <vt:vector size="60" baseType="lpstr">
      <vt:lpstr>Civil</vt:lpstr>
      <vt:lpstr>Instituto del Niño y Adolescente del Uruguay</vt:lpstr>
      <vt:lpstr>Datos de la Población</vt:lpstr>
      <vt:lpstr>Cuadro 1.Niños, Niñas y Adolescentes atendidos en la Institución por Edad, según  Sexo</vt:lpstr>
      <vt:lpstr>Gráfico 1. Evolución de la Población atendida en la Institución</vt:lpstr>
      <vt:lpstr>Cuadro 2.Niños, Niñas y Adolescentes atendidos, por Edad, según Modalidad de atención y Sexo</vt:lpstr>
      <vt:lpstr>Cuadro 2.1.Niños, Niñas y Adolescentes atendidos en la Modalidad de Atención Integral de Tiempo Completo por Edad, según Contexto.</vt:lpstr>
      <vt:lpstr>Cuadro 3.Niños, Niñas y Adolescentes atendidos por Relación Institucional, según Modalidad de atención </vt:lpstr>
      <vt:lpstr>Gráfico 2. Distribución de la población atendida por Relación Institucional, según Modalidad de atención</vt:lpstr>
      <vt:lpstr>Cuadro 4. Proyectos de atención por Relación Institucional, según Modalidad de atención</vt:lpstr>
      <vt:lpstr>Gráfico 3. Distribución de Proyectos  por Modalidad, según Relación Institucional</vt:lpstr>
      <vt:lpstr>Cuadro 5. Niños, Niñas y Adolescentes atendidos, por Unidad Organizacional, según Modalidad de atención</vt:lpstr>
      <vt:lpstr>Gráfico 4. Distribución de la población atendida</vt:lpstr>
      <vt:lpstr>Cuadro 6. Proyectos de atención por Unidad Organizacional, según Modalidad de atención</vt:lpstr>
      <vt:lpstr>Gráfico 5. Distribución de Proyectos por Unidad Organizacional, según Modalidad de atención</vt:lpstr>
      <vt:lpstr>Distribución según Modalidades y Perfiles</vt:lpstr>
      <vt:lpstr>Cuadro 7. Niños, Niñas y Adolescentes atendidos en la Modalidad Atención a la Comunidad, por Relación Institucional, según Perfil</vt:lpstr>
      <vt:lpstr>Cuadro 8. Proyectos en la Modalidad Atención a la Comunidad, por Relación Institucional, según Perfil</vt:lpstr>
      <vt:lpstr>Cuadro 9. Niños, Niñas y Adolescentes atendidos en la Modalidad Atención a la Comunidad, por Unidad Organizacional, según Perfil</vt:lpstr>
      <vt:lpstr>Cuadro 10. Proyectos en la Modalidad Atención a la Comunidad, por Unidad Organizacional, según Perfil</vt:lpstr>
      <vt:lpstr>Cuadro 11. Niños, Niñas y Adolescentes atendidos en la Modalidad Atención Integral de Tiempo Parcial, por Relación Institucional, según Perfil</vt:lpstr>
      <vt:lpstr>Cuadro 12. Proyectos en la Modalidad Atención Integral de Tiempo Parcial, por Relación Institucional, según Perfil</vt:lpstr>
      <vt:lpstr>Cuadro 13. Niños, Niñas y Adolescentes atendidos en la Modalidad Atención Integral de Tiempo Parcial, por Unidad Organizacional, según Perfil</vt:lpstr>
      <vt:lpstr>Cuadro 14. Proyectos en la Modalidad Atención Integral de Tiempo Parcial por Unidad Organizacional, según Perfil</vt:lpstr>
      <vt:lpstr>Cuadro 15. Niños, Niñas y Adolescentes atendidos en la Modalidad Alternativa Familiar, por Relación Institucional, según Perfil</vt:lpstr>
      <vt:lpstr>Cuadro 16. Proyectos en la Modalidad Alternativa Familiar, por Relación Institucional, según Perfil</vt:lpstr>
      <vt:lpstr>Cuadro 17. Niños, Niñas y Adolescentes atendidos en la Modalidad Alternativa Familiar, por Unidad Organizacional, según Perfil</vt:lpstr>
      <vt:lpstr>Cuadro 18. Proyectos en la Modalidad Alternativa Familiar  por Unidad Organizacional, según Perfil</vt:lpstr>
      <vt:lpstr>Cuadro 19. Niños, Niñas y Adolescentes atendidos en la Modalidad Atención Integral de Tiempo Completo, por Relación Institucional, según Perfil</vt:lpstr>
      <vt:lpstr>Cuadro 20. Proyectos en la Modalidad Atención Integral de Tiempo Completo, por Relación Institucional, según Perfil</vt:lpstr>
      <vt:lpstr>Cuadro 21. Niños, Niñas y Adolescentes atendidos en la Modalidad Atención Integral de Tiempo Completo, por Unidad Organizacional, según Perfil</vt:lpstr>
      <vt:lpstr>Cuadro 22. Proyectos en la Modalidad Atención Integral de Tiempo Completo por Unidad Organizacional, según Perfil</vt:lpstr>
      <vt:lpstr>Información por Departamentos</vt:lpstr>
      <vt:lpstr>Cuadro 23. Distribución de Población y Proyectos en Artigas, según Modalidad y Perfil</vt:lpstr>
      <vt:lpstr>Cuadro 24. Distribución de Población y Proyectos Canelones, según Modalidad y Perfil</vt:lpstr>
      <vt:lpstr>Cuadro 25. Distribución de Población y Proyectos en Cerro Largo, según Modalidad y Perfil</vt:lpstr>
      <vt:lpstr>Cuadro 26. Distribución de Población y Proyectos en Colonia, según Modalidad y Perfil</vt:lpstr>
      <vt:lpstr>Cuadro 27. Distribución de Población y Proyectos en Durazno, según Modalidad y Perfil</vt:lpstr>
      <vt:lpstr>Cuadro 28. Distribución de Población y Proyectos en Flores, según Modalidad y Perfil</vt:lpstr>
      <vt:lpstr>Cuadro 29. Distribución de Población y Proyectos en Florida, según Modalidad y Perfil</vt:lpstr>
      <vt:lpstr>Cuadro 30. Distribución de Población y Proyectos en Lavalleja, según Modalidad y Perfil</vt:lpstr>
      <vt:lpstr>Cuadro 31. Distribución de Población y Proyectos en Maldonado, según Modalidad y Perfil</vt:lpstr>
      <vt:lpstr>Cuadro 32. Distribución de Población y Proyectos en Montevideo según Unidad Organizacional</vt:lpstr>
      <vt:lpstr>Cuadro 33. Distribución de Población y Proyectos en Paysandú, según Modalidad y Perfil</vt:lpstr>
      <vt:lpstr>Cuadro 34. Distribución de Población y Proyectos en Río Negro, según Modalidad y Perfil</vt:lpstr>
      <vt:lpstr>Cuadro 35. Distribución de Población y Proyectos en Rivera, según Modalidad y Perfil</vt:lpstr>
      <vt:lpstr>Cuadro 36. Distribución de Población y Proyectos en Rocha, según Modalidad y Perfil</vt:lpstr>
      <vt:lpstr>Cuadro 37. Distribución de Población y Proyectos en Salto, según Modalidad y Perfil</vt:lpstr>
      <vt:lpstr>Cuadro 38. Distribución de Población y Proyectos en San José, según Modalidad y Perfil</vt:lpstr>
      <vt:lpstr>Cuadro 39. Distribución de Población y Proyectos en Soriano, según Modalidad y Perfil</vt:lpstr>
      <vt:lpstr>Cuadro 40. Distribución de Población y Proyectos en Tacuarembó, según Modalidad y Perfil</vt:lpstr>
      <vt:lpstr>Cuadro 41. Distribución de Población y Proyectos en Treinta y Tres, según Modalidad y Perfil</vt:lpstr>
      <vt:lpstr>Sistema de Responsabilidad Penal Adolescente (SIRPA)</vt:lpstr>
      <vt:lpstr>Cuadro 42. Adolescentes que cumplen Medidas Judiciales en dependencias del SIRPA, por Relación Institucional, según Tipo de Medida</vt:lpstr>
      <vt:lpstr>Cuadro 43. Proyectos dependientes de SIRPA en los que se cumplen Medidas Judiciales, por Relación Institucional, según Tipo de Medidas</vt:lpstr>
      <vt:lpstr>Cuadro 44. Adolescentes atendidos en SIRPA, por Unidad Organizacional, según Tipo de Medidas</vt:lpstr>
      <vt:lpstr>Cuadro 45. Proyectos dependientes de SIRPA en los que se cumplen Medidas Judiciales, según Unidad Organizacional y Tipo de Medida</vt:lpstr>
      <vt:lpstr>Cuadro 46. Adolescentes atendidos en SIRPA que participan de Proyectos de apoyo, por Relación Institucional, Áreas de trabajo de los Proyectos</vt:lpstr>
      <vt:lpstr>Cuadro 47. Proyectos de apoyo a la población atendida en SIRPA, por Relación Institucional, según Área de Trabajo</vt:lpstr>
      <vt:lpstr>Notas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Instituto del Niño y Adolescente del Uruguay</dc:title>
  <dc:creator>Depto. SIPI</dc:creator>
  <cp:lastModifiedBy>Usuario</cp:lastModifiedBy>
  <cp:revision>872</cp:revision>
  <dcterms:created xsi:type="dcterms:W3CDTF">2014-03-17T15:45:29Z</dcterms:created>
  <dcterms:modified xsi:type="dcterms:W3CDTF">2015-05-20T13:43:57Z</dcterms:modified>
</cp:coreProperties>
</file>