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s/slide56.xml" ContentType="application/vnd.openxmlformats-officedocument.presentationml.slide+xml"/>
  <Override PartName="/ppt/slides/slide58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Default Extension="xlsx" ContentType="application/vnd.openxmlformats-officedocument.spreadsheetml.sheet"/>
  <Override PartName="/ppt/notesSlides/notesSlide7.xml" ContentType="application/vnd.openxmlformats-officedocument.presentationml.notesSlid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ppt/notesSlides/notesSlide5.xml" ContentType="application/vnd.openxmlformats-officedocument.presentationml.notesSlide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6.xml" ContentType="application/vnd.openxmlformats-officedocument.presentationml.notesSlide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charts/chart2.xml" ContentType="application/vnd.openxmlformats-officedocument.drawingml.chart+xml"/>
  <Override PartName="/ppt/notesSlides/notesSlide4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308" r:id="rId1"/>
  </p:sldMasterIdLst>
  <p:notesMasterIdLst>
    <p:notesMasterId r:id="rId61"/>
  </p:notesMasterIdLst>
  <p:sldIdLst>
    <p:sldId id="256" r:id="rId2"/>
    <p:sldId id="294" r:id="rId3"/>
    <p:sldId id="257" r:id="rId4"/>
    <p:sldId id="333" r:id="rId5"/>
    <p:sldId id="293" r:id="rId6"/>
    <p:sldId id="336" r:id="rId7"/>
    <p:sldId id="258" r:id="rId8"/>
    <p:sldId id="259" r:id="rId9"/>
    <p:sldId id="262" r:id="rId10"/>
    <p:sldId id="263" r:id="rId11"/>
    <p:sldId id="260" r:id="rId12"/>
    <p:sldId id="261" r:id="rId13"/>
    <p:sldId id="264" r:id="rId14"/>
    <p:sldId id="265" r:id="rId15"/>
    <p:sldId id="295" r:id="rId16"/>
    <p:sldId id="267" r:id="rId17"/>
    <p:sldId id="268" r:id="rId18"/>
    <p:sldId id="269" r:id="rId19"/>
    <p:sldId id="270" r:id="rId20"/>
    <p:sldId id="271" r:id="rId21"/>
    <p:sldId id="335" r:id="rId22"/>
    <p:sldId id="273" r:id="rId23"/>
    <p:sldId id="274" r:id="rId24"/>
    <p:sldId id="275" r:id="rId25"/>
    <p:sldId id="276" r:id="rId26"/>
    <p:sldId id="277" r:id="rId27"/>
    <p:sldId id="278" r:id="rId28"/>
    <p:sldId id="279" r:id="rId29"/>
    <p:sldId id="280" r:id="rId30"/>
    <p:sldId id="281" r:id="rId31"/>
    <p:sldId id="282" r:id="rId32"/>
    <p:sldId id="283" r:id="rId33"/>
    <p:sldId id="296" r:id="rId34"/>
    <p:sldId id="298" r:id="rId35"/>
    <p:sldId id="300" r:id="rId36"/>
    <p:sldId id="302" r:id="rId37"/>
    <p:sldId id="304" r:id="rId38"/>
    <p:sldId id="306" r:id="rId39"/>
    <p:sldId id="308" r:id="rId40"/>
    <p:sldId id="310" r:id="rId41"/>
    <p:sldId id="312" r:id="rId42"/>
    <p:sldId id="334" r:id="rId43"/>
    <p:sldId id="314" r:id="rId44"/>
    <p:sldId id="316" r:id="rId45"/>
    <p:sldId id="318" r:id="rId46"/>
    <p:sldId id="320" r:id="rId47"/>
    <p:sldId id="322" r:id="rId48"/>
    <p:sldId id="324" r:id="rId49"/>
    <p:sldId id="326" r:id="rId50"/>
    <p:sldId id="328" r:id="rId51"/>
    <p:sldId id="330" r:id="rId52"/>
    <p:sldId id="332" r:id="rId53"/>
    <p:sldId id="284" r:id="rId54"/>
    <p:sldId id="285" r:id="rId55"/>
    <p:sldId id="286" r:id="rId56"/>
    <p:sldId id="287" r:id="rId57"/>
    <p:sldId id="288" r:id="rId58"/>
    <p:sldId id="289" r:id="rId59"/>
    <p:sldId id="292" r:id="rId60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DD6E9"/>
    <a:srgbClr val="C0D5E2"/>
    <a:srgbClr val="C1EBE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8640" autoAdjust="0"/>
    <p:restoredTop sz="91941" autoAdjust="0"/>
  </p:normalViewPr>
  <p:slideViewPr>
    <p:cSldViewPr>
      <p:cViewPr>
        <p:scale>
          <a:sx n="76" d="100"/>
          <a:sy n="76" d="100"/>
        </p:scale>
        <p:origin x="-1080" y="26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theme" Target="theme/theme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Hoja_de_c_lculo_de_Microsoft_Office_Excel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Usuario\Desktop\VPereyra\An&#225;lisis\Estudio%20de%20Poblaci&#243;n%20y%20Proyectos\2015\6.Jun%202015\1075%20-%20poblacion%20junio%202015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es-UY"/>
  <c:chart>
    <c:autoTitleDeleted val="1"/>
    <c:view3D>
      <c:rAngAx val="1"/>
    </c:view3D>
    <c:plotArea>
      <c:layout/>
      <c:bar3DChart>
        <c:barDir val="col"/>
        <c:grouping val="clustered"/>
        <c:ser>
          <c:idx val="0"/>
          <c:order val="0"/>
          <c:tx>
            <c:strRef>
              <c:f>Hoja1!$B$1</c:f>
              <c:strCache>
                <c:ptCount val="1"/>
                <c:pt idx="0">
                  <c:v>Columna3</c:v>
                </c:pt>
              </c:strCache>
            </c:strRef>
          </c:tx>
          <c:dLbls>
            <c:showVal val="1"/>
          </c:dLbls>
          <c:cat>
            <c:strRef>
              <c:f>Hoja1!$A$2:$A$7</c:f>
              <c:strCache>
                <c:ptCount val="6"/>
                <c:pt idx="0">
                  <c:v>Ene 2015</c:v>
                </c:pt>
                <c:pt idx="1">
                  <c:v>Feb 2015</c:v>
                </c:pt>
                <c:pt idx="2">
                  <c:v>Mar 2015</c:v>
                </c:pt>
                <c:pt idx="3">
                  <c:v>Abr 2015</c:v>
                </c:pt>
                <c:pt idx="4">
                  <c:v>May 2015</c:v>
                </c:pt>
                <c:pt idx="5">
                  <c:v>Jun 2015</c:v>
                </c:pt>
              </c:strCache>
            </c:strRef>
          </c:cat>
          <c:val>
            <c:numRef>
              <c:f>Hoja1!$B$2:$B$7</c:f>
              <c:numCache>
                <c:formatCode>General</c:formatCode>
                <c:ptCount val="6"/>
                <c:pt idx="0">
                  <c:v>81338</c:v>
                </c:pt>
                <c:pt idx="1">
                  <c:v>81326</c:v>
                </c:pt>
                <c:pt idx="2">
                  <c:v>82064</c:v>
                </c:pt>
                <c:pt idx="3">
                  <c:v>83571</c:v>
                </c:pt>
                <c:pt idx="4">
                  <c:v>83826</c:v>
                </c:pt>
                <c:pt idx="5">
                  <c:v>83416</c:v>
                </c:pt>
              </c:numCache>
            </c:numRef>
          </c:val>
        </c:ser>
        <c:shape val="box"/>
        <c:axId val="81022976"/>
        <c:axId val="81024512"/>
        <c:axId val="0"/>
      </c:bar3DChart>
      <c:catAx>
        <c:axId val="81022976"/>
        <c:scaling>
          <c:orientation val="minMax"/>
        </c:scaling>
        <c:axPos val="b"/>
        <c:tickLblPos val="nextTo"/>
        <c:crossAx val="81024512"/>
        <c:crosses val="autoZero"/>
        <c:auto val="1"/>
        <c:lblAlgn val="ctr"/>
        <c:lblOffset val="100"/>
      </c:catAx>
      <c:valAx>
        <c:axId val="81024512"/>
        <c:scaling>
          <c:orientation val="minMax"/>
        </c:scaling>
        <c:axPos val="l"/>
        <c:majorGridlines/>
        <c:numFmt formatCode="General" sourceLinked="1"/>
        <c:tickLblPos val="nextTo"/>
        <c:crossAx val="81022976"/>
        <c:crosses val="autoZero"/>
        <c:crossBetween val="between"/>
      </c:valAx>
    </c:plotArea>
    <c:plotVisOnly val="1"/>
  </c:chart>
  <c:txPr>
    <a:bodyPr/>
    <a:lstStyle/>
    <a:p>
      <a:pPr>
        <a:defRPr sz="1800"/>
      </a:pPr>
      <a:endParaRPr lang="es-UY"/>
    </a:p>
  </c:txPr>
  <c:externalData r:id="rId1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es-UY"/>
  <c:pivotSource>
    <c:name>[1075 - poblacion junio 2015.xlsx]Hoja3!Tabla dinámica4</c:name>
    <c:fmtId val="2"/>
  </c:pivotSource>
  <c:chart>
    <c:pivotFmts>
      <c:pivotFmt>
        <c:idx val="0"/>
        <c:marker>
          <c:symbol val="none"/>
        </c:marker>
        <c:dLbl>
          <c:idx val="0"/>
          <c:spPr/>
          <c:txPr>
            <a:bodyPr/>
            <a:lstStyle/>
            <a:p>
              <a:pPr>
                <a:defRPr/>
              </a:pPr>
              <a:endParaRPr lang="es-UY"/>
            </a:p>
          </c:txPr>
          <c:showVal val="1"/>
        </c:dLbl>
      </c:pivotFmt>
      <c:pivotFmt>
        <c:idx val="1"/>
        <c:marker>
          <c:symbol val="none"/>
        </c:marker>
        <c:dLbl>
          <c:idx val="0"/>
          <c:spPr/>
          <c:txPr>
            <a:bodyPr/>
            <a:lstStyle/>
            <a:p>
              <a:pPr>
                <a:defRPr/>
              </a:pPr>
              <a:endParaRPr lang="es-UY"/>
            </a:p>
          </c:txPr>
          <c:showVal val="1"/>
        </c:dLbl>
      </c:pivotFmt>
      <c:pivotFmt>
        <c:idx val="2"/>
        <c:marker>
          <c:symbol val="none"/>
        </c:marker>
        <c:dLbl>
          <c:idx val="0"/>
          <c:spPr/>
          <c:txPr>
            <a:bodyPr/>
            <a:lstStyle/>
            <a:p>
              <a:pPr>
                <a:defRPr/>
              </a:pPr>
              <a:endParaRPr lang="es-UY"/>
            </a:p>
          </c:txPr>
          <c:showVal val="1"/>
        </c:dLbl>
      </c:pivotFmt>
      <c:pivotFmt>
        <c:idx val="3"/>
        <c:marker>
          <c:symbol val="none"/>
        </c:marker>
        <c:dLbl>
          <c:idx val="0"/>
          <c:spPr/>
          <c:txPr>
            <a:bodyPr/>
            <a:lstStyle/>
            <a:p>
              <a:pPr>
                <a:defRPr/>
              </a:pPr>
              <a:endParaRPr lang="es-UY"/>
            </a:p>
          </c:txPr>
          <c:showVal val="1"/>
        </c:dLbl>
      </c:pivotFmt>
      <c:pivotFmt>
        <c:idx val="4"/>
        <c:marker>
          <c:symbol val="none"/>
        </c:marker>
        <c:dLbl>
          <c:idx val="0"/>
          <c:spPr/>
          <c:txPr>
            <a:bodyPr/>
            <a:lstStyle/>
            <a:p>
              <a:pPr>
                <a:defRPr/>
              </a:pPr>
              <a:endParaRPr lang="es-UY"/>
            </a:p>
          </c:txPr>
          <c:showVal val="1"/>
        </c:dLbl>
      </c:pivotFmt>
      <c:pivotFmt>
        <c:idx val="5"/>
        <c:marker>
          <c:symbol val="none"/>
        </c:marker>
        <c:dLbl>
          <c:idx val="0"/>
          <c:spPr/>
          <c:txPr>
            <a:bodyPr/>
            <a:lstStyle/>
            <a:p>
              <a:pPr>
                <a:defRPr/>
              </a:pPr>
              <a:endParaRPr lang="es-UY"/>
            </a:p>
          </c:txPr>
          <c:showVal val="1"/>
        </c:dLbl>
      </c:pivotFmt>
      <c:pivotFmt>
        <c:idx val="6"/>
        <c:marker>
          <c:symbol val="none"/>
        </c:marker>
        <c:dLbl>
          <c:idx val="0"/>
          <c:spPr/>
          <c:txPr>
            <a:bodyPr/>
            <a:lstStyle/>
            <a:p>
              <a:pPr>
                <a:defRPr/>
              </a:pPr>
              <a:endParaRPr lang="es-UY"/>
            </a:p>
          </c:txPr>
          <c:showVal val="1"/>
        </c:dLbl>
      </c:pivotFmt>
      <c:pivotFmt>
        <c:idx val="7"/>
        <c:marker>
          <c:symbol val="none"/>
        </c:marker>
        <c:dLbl>
          <c:idx val="0"/>
          <c:spPr/>
          <c:txPr>
            <a:bodyPr/>
            <a:lstStyle/>
            <a:p>
              <a:pPr>
                <a:defRPr/>
              </a:pPr>
              <a:endParaRPr lang="es-UY"/>
            </a:p>
          </c:txPr>
          <c:showVal val="1"/>
        </c:dLbl>
      </c:pivotFmt>
    </c:pivotFmts>
    <c:view3D>
      <c:rAngAx val="1"/>
    </c:view3D>
    <c:plotArea>
      <c:layout/>
      <c:bar3DChart>
        <c:barDir val="bar"/>
        <c:grouping val="clustered"/>
        <c:ser>
          <c:idx val="0"/>
          <c:order val="0"/>
          <c:tx>
            <c:strRef>
              <c:f>Hoja3!$B$40:$B$41</c:f>
              <c:strCache>
                <c:ptCount val="1"/>
                <c:pt idx="0">
                  <c:v>Oficial</c:v>
                </c:pt>
              </c:strCache>
            </c:strRef>
          </c:tx>
          <c:dLbls>
            <c:txPr>
              <a:bodyPr/>
              <a:lstStyle/>
              <a:p>
                <a:pPr>
                  <a:defRPr/>
                </a:pPr>
                <a:endParaRPr lang="es-UY"/>
              </a:p>
            </c:txPr>
            <c:showVal val="1"/>
          </c:dLbls>
          <c:cat>
            <c:strRef>
              <c:f>Hoja3!$A$42:$A$46</c:f>
              <c:strCache>
                <c:ptCount val="4"/>
                <c:pt idx="0">
                  <c:v>Atención en la Comunidad</c:v>
                </c:pt>
                <c:pt idx="1">
                  <c:v>Atención Integral de Tiempo Parcial</c:v>
                </c:pt>
                <c:pt idx="2">
                  <c:v>Alternativa Familiar</c:v>
                </c:pt>
                <c:pt idx="3">
                  <c:v>Atención Integral de Tiempo Completo</c:v>
                </c:pt>
              </c:strCache>
            </c:strRef>
          </c:cat>
          <c:val>
            <c:numRef>
              <c:f>Hoja3!$B$42:$B$46</c:f>
              <c:numCache>
                <c:formatCode>General</c:formatCode>
                <c:ptCount val="4"/>
                <c:pt idx="0">
                  <c:v>5777</c:v>
                </c:pt>
                <c:pt idx="1">
                  <c:v>3475</c:v>
                </c:pt>
                <c:pt idx="2">
                  <c:v>654</c:v>
                </c:pt>
                <c:pt idx="3">
                  <c:v>2210</c:v>
                </c:pt>
              </c:numCache>
            </c:numRef>
          </c:val>
        </c:ser>
        <c:ser>
          <c:idx val="1"/>
          <c:order val="1"/>
          <c:tx>
            <c:strRef>
              <c:f>Hoja3!$C$40:$C$41</c:f>
              <c:strCache>
                <c:ptCount val="1"/>
                <c:pt idx="0">
                  <c:v>Convenio Con INAU</c:v>
                </c:pt>
              </c:strCache>
            </c:strRef>
          </c:tx>
          <c:dLbls>
            <c:txPr>
              <a:bodyPr/>
              <a:lstStyle/>
              <a:p>
                <a:pPr>
                  <a:defRPr/>
                </a:pPr>
                <a:endParaRPr lang="es-UY"/>
              </a:p>
            </c:txPr>
            <c:showVal val="1"/>
          </c:dLbls>
          <c:cat>
            <c:strRef>
              <c:f>Hoja3!$A$42:$A$46</c:f>
              <c:strCache>
                <c:ptCount val="4"/>
                <c:pt idx="0">
                  <c:v>Atención en la Comunidad</c:v>
                </c:pt>
                <c:pt idx="1">
                  <c:v>Atención Integral de Tiempo Parcial</c:v>
                </c:pt>
                <c:pt idx="2">
                  <c:v>Alternativa Familiar</c:v>
                </c:pt>
                <c:pt idx="3">
                  <c:v>Atención Integral de Tiempo Completo</c:v>
                </c:pt>
              </c:strCache>
            </c:strRef>
          </c:cat>
          <c:val>
            <c:numRef>
              <c:f>Hoja3!$C$42:$C$46</c:f>
              <c:numCache>
                <c:formatCode>General</c:formatCode>
                <c:ptCount val="4"/>
                <c:pt idx="0">
                  <c:v>1987</c:v>
                </c:pt>
                <c:pt idx="1">
                  <c:v>68457</c:v>
                </c:pt>
                <c:pt idx="3">
                  <c:v>2471</c:v>
                </c:pt>
              </c:numCache>
            </c:numRef>
          </c:val>
        </c:ser>
        <c:ser>
          <c:idx val="2"/>
          <c:order val="2"/>
          <c:tx>
            <c:strRef>
              <c:f>Hoja3!$D$40:$D$41</c:f>
              <c:strCache>
                <c:ptCount val="1"/>
                <c:pt idx="0">
                  <c:v>Contrato</c:v>
                </c:pt>
              </c:strCache>
            </c:strRef>
          </c:tx>
          <c:dLbls>
            <c:txPr>
              <a:bodyPr/>
              <a:lstStyle/>
              <a:p>
                <a:pPr>
                  <a:defRPr/>
                </a:pPr>
                <a:endParaRPr lang="es-UY"/>
              </a:p>
            </c:txPr>
            <c:showVal val="1"/>
          </c:dLbls>
          <c:cat>
            <c:strRef>
              <c:f>Hoja3!$A$42:$A$46</c:f>
              <c:strCache>
                <c:ptCount val="4"/>
                <c:pt idx="0">
                  <c:v>Atención en la Comunidad</c:v>
                </c:pt>
                <c:pt idx="1">
                  <c:v>Atención Integral de Tiempo Parcial</c:v>
                </c:pt>
                <c:pt idx="2">
                  <c:v>Alternativa Familiar</c:v>
                </c:pt>
                <c:pt idx="3">
                  <c:v>Atención Integral de Tiempo Completo</c:v>
                </c:pt>
              </c:strCache>
            </c:strRef>
          </c:cat>
          <c:val>
            <c:numRef>
              <c:f>Hoja3!$D$42:$D$46</c:f>
              <c:numCache>
                <c:formatCode>General</c:formatCode>
                <c:ptCount val="4"/>
                <c:pt idx="2">
                  <c:v>766</c:v>
                </c:pt>
              </c:numCache>
            </c:numRef>
          </c:val>
        </c:ser>
        <c:ser>
          <c:idx val="3"/>
          <c:order val="3"/>
          <c:tx>
            <c:strRef>
              <c:f>Hoja3!$E$40:$E$41</c:f>
              <c:strCache>
                <c:ptCount val="1"/>
                <c:pt idx="0">
                  <c:v>Grupo1</c:v>
                </c:pt>
              </c:strCache>
            </c:strRef>
          </c:tx>
          <c:dLbls>
            <c:txPr>
              <a:bodyPr/>
              <a:lstStyle/>
              <a:p>
                <a:pPr>
                  <a:defRPr/>
                </a:pPr>
                <a:endParaRPr lang="es-UY"/>
              </a:p>
            </c:txPr>
            <c:showVal val="1"/>
          </c:dLbls>
          <c:cat>
            <c:strRef>
              <c:f>Hoja3!$A$42:$A$46</c:f>
              <c:strCache>
                <c:ptCount val="4"/>
                <c:pt idx="0">
                  <c:v>Atención en la Comunidad</c:v>
                </c:pt>
                <c:pt idx="1">
                  <c:v>Atención Integral de Tiempo Parcial</c:v>
                </c:pt>
                <c:pt idx="2">
                  <c:v>Alternativa Familiar</c:v>
                </c:pt>
                <c:pt idx="3">
                  <c:v>Atención Integral de Tiempo Completo</c:v>
                </c:pt>
              </c:strCache>
            </c:strRef>
          </c:cat>
          <c:val>
            <c:numRef>
              <c:f>Hoja3!$E$42:$E$46</c:f>
              <c:numCache>
                <c:formatCode>General</c:formatCode>
                <c:ptCount val="4"/>
                <c:pt idx="0">
                  <c:v>1279</c:v>
                </c:pt>
              </c:numCache>
            </c:numRef>
          </c:val>
        </c:ser>
        <c:shape val="box"/>
        <c:axId val="66818048"/>
        <c:axId val="66819584"/>
        <c:axId val="0"/>
      </c:bar3DChart>
      <c:catAx>
        <c:axId val="66818048"/>
        <c:scaling>
          <c:orientation val="minMax"/>
        </c:scaling>
        <c:axPos val="l"/>
        <c:tickLblPos val="nextTo"/>
        <c:crossAx val="66819584"/>
        <c:crosses val="autoZero"/>
        <c:auto val="1"/>
        <c:lblAlgn val="ctr"/>
        <c:lblOffset val="100"/>
      </c:catAx>
      <c:valAx>
        <c:axId val="66819584"/>
        <c:scaling>
          <c:orientation val="minMax"/>
        </c:scaling>
        <c:axPos val="b"/>
        <c:majorGridlines/>
        <c:numFmt formatCode="General" sourceLinked="1"/>
        <c:tickLblPos val="nextTo"/>
        <c:crossAx val="66818048"/>
        <c:crosses val="autoZero"/>
        <c:crossBetween val="between"/>
      </c:valAx>
    </c:plotArea>
    <c:legend>
      <c:legendPos val="r"/>
      <c:layout/>
    </c:legend>
    <c:plotVisOnly val="1"/>
  </c:chart>
  <c:externalData r:id="rId1"/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32151A4-ABD8-47EC-ACC0-366B800EBAE5}" type="datetimeFigureOut">
              <a:rPr lang="es-ES" smtClean="0"/>
              <a:pPr/>
              <a:t>02/06/2015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5BDE8E0-51F5-4480-A45E-B88FB124E2B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BDE8E0-51F5-4480-A45E-B88FB124E2B9}" type="slidenum">
              <a:rPr lang="es-ES" smtClean="0"/>
              <a:pPr/>
              <a:t>5</a:t>
            </a:fld>
            <a:endParaRPr lang="es-E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BDE8E0-51F5-4480-A45E-B88FB124E2B9}" type="slidenum">
              <a:rPr lang="es-ES" smtClean="0"/>
              <a:pPr/>
              <a:t>6</a:t>
            </a:fld>
            <a:endParaRPr lang="es-E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BDE8E0-51F5-4480-A45E-B88FB124E2B9}" type="slidenum">
              <a:rPr lang="es-ES" smtClean="0"/>
              <a:pPr/>
              <a:t>9</a:t>
            </a:fld>
            <a:endParaRPr lang="es-E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UY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BDE8E0-51F5-4480-A45E-B88FB124E2B9}" type="slidenum">
              <a:rPr lang="es-ES" smtClean="0"/>
              <a:pPr/>
              <a:t>17</a:t>
            </a:fld>
            <a:endParaRPr lang="es-E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BDE8E0-51F5-4480-A45E-B88FB124E2B9}" type="slidenum">
              <a:rPr lang="es-ES" smtClean="0"/>
              <a:pPr/>
              <a:t>18</a:t>
            </a:fld>
            <a:endParaRPr lang="es-E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BDE8E0-51F5-4480-A45E-B88FB124E2B9}" type="slidenum">
              <a:rPr lang="es-ES" smtClean="0"/>
              <a:pPr/>
              <a:t>32</a:t>
            </a:fld>
            <a:endParaRPr lang="es-E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BDE8E0-51F5-4480-A45E-B88FB124E2B9}" type="slidenum">
              <a:rPr lang="es-ES" smtClean="0"/>
              <a:pPr/>
              <a:t>35</a:t>
            </a:fld>
            <a:endParaRPr lang="es-E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BDE8E0-51F5-4480-A45E-B88FB124E2B9}" type="slidenum">
              <a:rPr lang="es-ES" smtClean="0"/>
              <a:pPr/>
              <a:t>36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14 Rectángulo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18 Rectángulo"/>
          <p:cNvSpPr>
            <a:spLocks noChangeArrowheads="1"/>
          </p:cNvSpPr>
          <p:nvPr/>
        </p:nvSpPr>
        <p:spPr bwMode="white">
          <a:xfrm>
            <a:off x="8991600" y="3048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17 Rectángulo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15 Rectángulo"/>
          <p:cNvSpPr>
            <a:spLocks noChangeArrowheads="1"/>
          </p:cNvSpPr>
          <p:nvPr/>
        </p:nvSpPr>
        <p:spPr bwMode="white">
          <a:xfrm>
            <a:off x="0" y="0"/>
            <a:ext cx="9144000" cy="25146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11 Rectángulo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8 Subtítulo"/>
          <p:cNvSpPr>
            <a:spLocks noGrp="1"/>
          </p:cNvSpPr>
          <p:nvPr>
            <p:ph type="subTitle" idx="1"/>
          </p:nvPr>
        </p:nvSpPr>
        <p:spPr>
          <a:xfrm>
            <a:off x="1371600" y="2819400"/>
            <a:ext cx="6400800" cy="1752600"/>
          </a:xfrm>
        </p:spPr>
        <p:txBody>
          <a:bodyPr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s-ES" smtClean="0"/>
              <a:t>Haga clic para modificar el estilo de subtítulo del patrón</a:t>
            </a:r>
            <a:endParaRPr kumimoji="0" lang="en-US"/>
          </a:p>
        </p:txBody>
      </p:sp>
      <p:sp>
        <p:nvSpPr>
          <p:cNvPr id="28" name="27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A4176D-8B49-4788-9FA2-DCA0B8F1FBD3}" type="datetime1">
              <a:rPr lang="es-ES" smtClean="0"/>
              <a:pPr/>
              <a:t>02/06/2015</a:t>
            </a:fld>
            <a:endParaRPr lang="es-ES"/>
          </a:p>
        </p:txBody>
      </p:sp>
      <p:sp>
        <p:nvSpPr>
          <p:cNvPr id="17" name="16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" smtClean="0"/>
              <a:t>Fuente: S.I.P.I. Instituto del Niño y Adolescente del Uruguay- Sistema de Información para la Infancia</a:t>
            </a:r>
            <a:endParaRPr lang="es-ES"/>
          </a:p>
        </p:txBody>
      </p:sp>
      <p:sp>
        <p:nvSpPr>
          <p:cNvPr id="7" name="6 Conector recto"/>
          <p:cNvSpPr>
            <a:spLocks noChangeShapeType="1"/>
          </p:cNvSpPr>
          <p:nvPr/>
        </p:nvSpPr>
        <p:spPr bwMode="auto">
          <a:xfrm>
            <a:off x="155448" y="2420112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9 Rectángulo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12 Elipse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13 Elipse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28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B22CD2A5-241A-4CCA-8DC3-FA0866D715F9}" type="slidenum">
              <a:rPr lang="es-ES" smtClean="0"/>
              <a:pPr/>
              <a:t>‹Nº›</a:t>
            </a:fld>
            <a:endParaRPr lang="es-ES"/>
          </a:p>
        </p:txBody>
      </p:sp>
      <p:sp>
        <p:nvSpPr>
          <p:cNvPr id="8" name="7 Título"/>
          <p:cNvSpPr>
            <a:spLocks noGrp="1"/>
          </p:cNvSpPr>
          <p:nvPr>
            <p:ph type="ctrTitle"/>
          </p:nvPr>
        </p:nvSpPr>
        <p:spPr>
          <a:xfrm>
            <a:off x="685800" y="381000"/>
            <a:ext cx="7772400" cy="1752600"/>
          </a:xfrm>
        </p:spPr>
        <p:txBody>
          <a:bodyPr anchor="b"/>
          <a:lstStyle>
            <a:lvl1pPr>
              <a:defRPr sz="4200">
                <a:solidFill>
                  <a:schemeClr val="accent1"/>
                </a:solidFill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D8FBAA-82EB-44FD-9919-ACE17ACB4D93}" type="datetime1">
              <a:rPr lang="es-ES" smtClean="0"/>
              <a:pPr/>
              <a:t>02/06/2015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" smtClean="0"/>
              <a:t>Fuente: S.I.P.I. Instituto del Niño y Adolescente del Uruguay- Sistema de Información para la Infancia</a:t>
            </a: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4361688" y="1026372"/>
            <a:ext cx="457200" cy="441325"/>
          </a:xfrm>
        </p:spPr>
        <p:txBody>
          <a:bodyPr/>
          <a:lstStyle/>
          <a:p>
            <a:fld id="{B22CD2A5-241A-4CCA-8DC3-FA0866D715F9}" type="slidenum">
              <a:rPr lang="es-ES" smtClean="0"/>
              <a:pPr/>
              <a:t>‹Nº›</a:t>
            </a:fld>
            <a:endParaRPr lang="es-ES"/>
          </a:p>
        </p:txBody>
      </p:sp>
      <p:sp>
        <p:nvSpPr>
          <p:cNvPr id="8" name="7 Marcador de contenido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8503920" cy="4572000"/>
          </a:xfrm>
        </p:spPr>
        <p:txBody>
          <a:bodyPr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cabezado de sección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16 Rectángulo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14 Rectángulo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15 Rectángulo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17 Rectángulo"/>
          <p:cNvSpPr>
            <a:spLocks noChangeArrowheads="1"/>
          </p:cNvSpPr>
          <p:nvPr/>
        </p:nvSpPr>
        <p:spPr bwMode="white">
          <a:xfrm>
            <a:off x="8991600" y="1905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18 Rectángulo"/>
          <p:cNvSpPr>
            <a:spLocks noChangeArrowheads="1"/>
          </p:cNvSpPr>
          <p:nvPr/>
        </p:nvSpPr>
        <p:spPr bwMode="white">
          <a:xfrm>
            <a:off x="152400" y="2286000"/>
            <a:ext cx="8833104" cy="304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11 Rectángulo"/>
          <p:cNvSpPr>
            <a:spLocks noChangeArrowheads="1"/>
          </p:cNvSpPr>
          <p:nvPr/>
        </p:nvSpPr>
        <p:spPr bwMode="auto">
          <a:xfrm>
            <a:off x="155448" y="142352"/>
            <a:ext cx="8833104" cy="2139696"/>
          </a:xfrm>
          <a:prstGeom prst="rect">
            <a:avLst/>
          </a:prstGeom>
          <a:solidFill>
            <a:schemeClr val="accent1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1368426" y="2743200"/>
            <a:ext cx="6480174" cy="1673225"/>
          </a:xfrm>
        </p:spPr>
        <p:txBody>
          <a:bodyPr anchor="t"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13" name="12 Rectángulo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13 Rectángulo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" smtClean="0"/>
              <a:t>Fuente: S.I.P.I. Instituto del Niño y Adolescente del Uruguay- Sistema de Información para la Infancia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1A544E-FD42-48EB-86ED-406C7D682973}" type="datetime1">
              <a:rPr lang="es-ES" smtClean="0"/>
              <a:pPr/>
              <a:t>02/06/2015</a:t>
            </a:fld>
            <a:endParaRPr lang="es-ES"/>
          </a:p>
        </p:txBody>
      </p:sp>
      <p:sp>
        <p:nvSpPr>
          <p:cNvPr id="8" name="7 Conector recto"/>
          <p:cNvSpPr>
            <a:spLocks noChangeShapeType="1"/>
          </p:cNvSpPr>
          <p:nvPr/>
        </p:nvSpPr>
        <p:spPr bwMode="auto">
          <a:xfrm>
            <a:off x="152400" y="2438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9 Elipse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10 Elipse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B22CD2A5-241A-4CCA-8DC3-FA0866D715F9}" type="slidenum">
              <a:rPr lang="es-ES" smtClean="0"/>
              <a:pPr/>
              <a:t>‹Nº›</a:t>
            </a:fld>
            <a:endParaRPr lang="es-ES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533400"/>
            <a:ext cx="7772400" cy="1524000"/>
          </a:xfrm>
        </p:spPr>
        <p:txBody>
          <a:bodyPr anchor="b"/>
          <a:lstStyle>
            <a:lvl1pPr algn="ctr">
              <a:buNone/>
              <a:defRPr sz="4200" b="0" cap="none" baseline="0">
                <a:solidFill>
                  <a:srgbClr val="FFFFFF"/>
                </a:solidFill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</p:spPr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>
          <a:xfrm>
            <a:off x="5791200" y="6409944"/>
            <a:ext cx="3044952" cy="365760"/>
          </a:xfrm>
        </p:spPr>
        <p:txBody>
          <a:bodyPr/>
          <a:lstStyle/>
          <a:p>
            <a:fld id="{614B9ED2-48D2-428E-AA6F-AE6821616232}" type="datetime1">
              <a:rPr lang="es-ES" smtClean="0"/>
              <a:pPr/>
              <a:t>02/06/2015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" smtClean="0"/>
              <a:t>Fuente: S.I.P.I. Instituto del Niño y Adolescente del Uruguay- Sistema de Información para la Infancia</a:t>
            </a:r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2CD2A5-241A-4CCA-8DC3-FA0866D715F9}" type="slidenum">
              <a:rPr lang="es-ES" smtClean="0"/>
              <a:pPr/>
              <a:t>‹Nº›</a:t>
            </a:fld>
            <a:endParaRPr lang="es-ES"/>
          </a:p>
        </p:txBody>
      </p:sp>
      <p:sp>
        <p:nvSpPr>
          <p:cNvPr id="8" name="7 Conector recto"/>
          <p:cNvSpPr>
            <a:spLocks noChangeShapeType="1"/>
          </p:cNvSpPr>
          <p:nvPr/>
        </p:nvSpPr>
        <p:spPr bwMode="auto">
          <a:xfrm flipV="1">
            <a:off x="4563080" y="1575652"/>
            <a:ext cx="8921" cy="4819557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9 Marcador de contenido"/>
          <p:cNvSpPr>
            <a:spLocks noGrp="1"/>
          </p:cNvSpPr>
          <p:nvPr>
            <p:ph sz="half" idx="1"/>
          </p:nvPr>
        </p:nvSpPr>
        <p:spPr>
          <a:xfrm>
            <a:off x="301752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12" name="11 Marcador de contenido"/>
          <p:cNvSpPr>
            <a:spLocks noGrp="1"/>
          </p:cNvSpPr>
          <p:nvPr>
            <p:ph sz="half" idx="2"/>
          </p:nvPr>
        </p:nvSpPr>
        <p:spPr>
          <a:xfrm>
            <a:off x="4800600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ción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9 Conector recto"/>
          <p:cNvSpPr>
            <a:spLocks noChangeShapeType="1"/>
          </p:cNvSpPr>
          <p:nvPr/>
        </p:nvSpPr>
        <p:spPr bwMode="auto">
          <a:xfrm flipV="1">
            <a:off x="4572000" y="2200275"/>
            <a:ext cx="0" cy="4187952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19 Rectángulo"/>
          <p:cNvSpPr>
            <a:spLocks noChangeArrowheads="1"/>
          </p:cNvSpPr>
          <p:nvPr/>
        </p:nvSpPr>
        <p:spPr bwMode="white">
          <a:xfrm>
            <a:off x="0" y="0"/>
            <a:ext cx="9144000" cy="1447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18 Rectángulo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1" name="20 Rectángulo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2" name="21 Rectángulo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10 Rectángulo"/>
          <p:cNvSpPr/>
          <p:nvPr/>
        </p:nvSpPr>
        <p:spPr>
          <a:xfrm>
            <a:off x="152400" y="1371600"/>
            <a:ext cx="8833104" cy="914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12 Rectángulo"/>
          <p:cNvSpPr>
            <a:spLocks noChangeArrowheads="1"/>
          </p:cNvSpPr>
          <p:nvPr/>
        </p:nvSpPr>
        <p:spPr bwMode="auto">
          <a:xfrm>
            <a:off x="145923" y="6391656"/>
            <a:ext cx="8833104" cy="310896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4040188" cy="732974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lang="en-US" sz="2200" b="1" dirty="0" smtClean="0">
                <a:solidFill>
                  <a:srgbClr val="FFFFFF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3"/>
          </p:nvPr>
        </p:nvSpPr>
        <p:spPr>
          <a:xfrm>
            <a:off x="4791330" y="1524000"/>
            <a:ext cx="4041775" cy="731520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sz="2200" b="1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5163A3-1A2A-44E8-85DF-408C335EF41F}" type="datetime1">
              <a:rPr lang="es-ES" smtClean="0"/>
              <a:pPr/>
              <a:t>02/06/2015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09944"/>
            <a:ext cx="3581400" cy="365760"/>
          </a:xfrm>
        </p:spPr>
        <p:txBody>
          <a:bodyPr/>
          <a:lstStyle/>
          <a:p>
            <a:r>
              <a:rPr lang="es-ES" smtClean="0"/>
              <a:t>Fuente: S.I.P.I. Instituto del Niño y Adolescente del Uruguay- Sistema de Información para la Infancia</a:t>
            </a:r>
            <a:endParaRPr lang="es-ES"/>
          </a:p>
        </p:txBody>
      </p:sp>
      <p:sp>
        <p:nvSpPr>
          <p:cNvPr id="15" name="14 Conector recto"/>
          <p:cNvSpPr>
            <a:spLocks noChangeShapeType="1"/>
          </p:cNvSpPr>
          <p:nvPr/>
        </p:nvSpPr>
        <p:spPr bwMode="auto">
          <a:xfrm>
            <a:off x="152400" y="128016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17 Rectángulo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4" name="23 Marcador de contenido"/>
          <p:cNvSpPr>
            <a:spLocks noGrp="1"/>
          </p:cNvSpPr>
          <p:nvPr>
            <p:ph sz="quarter" idx="2"/>
          </p:nvPr>
        </p:nvSpPr>
        <p:spPr>
          <a:xfrm>
            <a:off x="301752" y="2471383"/>
            <a:ext cx="4041648" cy="3818404"/>
          </a:xfrm>
        </p:spPr>
        <p:txBody>
          <a:bodyPr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26" name="25 Marcador de contenido"/>
          <p:cNvSpPr>
            <a:spLocks noGrp="1"/>
          </p:cNvSpPr>
          <p:nvPr>
            <p:ph sz="quarter" idx="4"/>
          </p:nvPr>
        </p:nvSpPr>
        <p:spPr>
          <a:xfrm>
            <a:off x="4800600" y="2471383"/>
            <a:ext cx="4038600" cy="3822192"/>
          </a:xfrm>
        </p:spPr>
        <p:txBody>
          <a:bodyPr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25" name="24 Elipse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26 Elipse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4343400" y="1042416"/>
            <a:ext cx="457200" cy="441325"/>
          </a:xfrm>
        </p:spPr>
        <p:txBody>
          <a:bodyPr/>
          <a:lstStyle>
            <a:lvl1pPr algn="ctr">
              <a:defRPr/>
            </a:lvl1pPr>
          </a:lstStyle>
          <a:p>
            <a:fld id="{B22CD2A5-241A-4CCA-8DC3-FA0866D715F9}" type="slidenum">
              <a:rPr lang="es-ES" smtClean="0"/>
              <a:pPr/>
              <a:t>‹Nº›</a:t>
            </a:fld>
            <a:endParaRPr lang="es-ES"/>
          </a:p>
        </p:txBody>
      </p:sp>
      <p:sp>
        <p:nvSpPr>
          <p:cNvPr id="23" name="22 Título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4B84B7-01D3-4F89-84A7-FF1D349DE16F}" type="datetime1">
              <a:rPr lang="es-ES" smtClean="0"/>
              <a:pPr/>
              <a:t>02/06/2015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" smtClean="0"/>
              <a:t>Fuente: S.I.P.I. Instituto del Niño y Adolescente del Uruguay- Sistema de Información para la Infancia</a:t>
            </a:r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4343400" y="1036020"/>
            <a:ext cx="457200" cy="441325"/>
          </a:xfrm>
        </p:spPr>
        <p:txBody>
          <a:bodyPr/>
          <a:lstStyle/>
          <a:p>
            <a:fld id="{B22CD2A5-241A-4CCA-8DC3-FA0866D715F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Rectángulo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7 Rectángulo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9 Rectángulo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8 Rectángulo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4 Rectángulo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6" name="5 Rectángulo"/>
          <p:cNvSpPr>
            <a:spLocks noChangeArrowheads="1"/>
          </p:cNvSpPr>
          <p:nvPr/>
        </p:nvSpPr>
        <p:spPr bwMode="auto">
          <a:xfrm>
            <a:off x="152400" y="158496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F873E7-B027-4461-AF33-9F1699FE1381}" type="datetime1">
              <a:rPr lang="es-ES" smtClean="0"/>
              <a:pPr/>
              <a:t>02/06/2015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" smtClean="0"/>
              <a:t>Fuente: S.I.P.I. Instituto del Niño y Adolescente del Uruguay- Sistema de Información para la Infancia</a:t>
            </a:r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4267200" y="6324600"/>
            <a:ext cx="609600" cy="441324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B22CD2A5-241A-4CCA-8DC3-FA0866D715F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ido con título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18 Rectángulo"/>
          <p:cNvSpPr>
            <a:spLocks noChangeArrowheads="1"/>
          </p:cNvSpPr>
          <p:nvPr/>
        </p:nvSpPr>
        <p:spPr bwMode="auto">
          <a:xfrm>
            <a:off x="152400" y="152400"/>
            <a:ext cx="8833104" cy="304800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14 Rectángulo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17 Rectángulo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15 Rectángulo"/>
          <p:cNvSpPr>
            <a:spLocks noChangeArrowheads="1"/>
          </p:cNvSpPr>
          <p:nvPr/>
        </p:nvSpPr>
        <p:spPr bwMode="white">
          <a:xfrm>
            <a:off x="0" y="0"/>
            <a:ext cx="9144000" cy="118872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16 Rectángulo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3" name="12 Rectángulo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381000" y="914400"/>
            <a:ext cx="2362200" cy="990600"/>
          </a:xfrm>
        </p:spPr>
        <p:txBody>
          <a:bodyPr anchor="b">
            <a:noAutofit/>
          </a:bodyPr>
          <a:lstStyle>
            <a:lvl1pPr algn="l">
              <a:buNone/>
              <a:defRPr sz="2200" b="1">
                <a:solidFill>
                  <a:srgbClr val="FFFFFF"/>
                </a:solidFill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2"/>
          </p:nvPr>
        </p:nvSpPr>
        <p:spPr>
          <a:xfrm>
            <a:off x="381000" y="1981200"/>
            <a:ext cx="2362200" cy="4144963"/>
          </a:xfrm>
        </p:spPr>
        <p:txBody>
          <a:bodyPr/>
          <a:lstStyle>
            <a:lvl1pPr marL="0" indent="0">
              <a:spcAft>
                <a:spcPts val="1000"/>
              </a:spcAft>
              <a:buNone/>
              <a:defRPr sz="1600">
                <a:solidFill>
                  <a:srgbClr val="FFFFFF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8" name="7 Rectángulo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9" name="8 Conector recto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19 Marcador de contenido"/>
          <p:cNvSpPr>
            <a:spLocks noGrp="1"/>
          </p:cNvSpPr>
          <p:nvPr>
            <p:ph sz="quarter" idx="1"/>
          </p:nvPr>
        </p:nvSpPr>
        <p:spPr>
          <a:xfrm>
            <a:off x="3124200" y="685800"/>
            <a:ext cx="5638800" cy="5410200"/>
          </a:xfrm>
        </p:spPr>
        <p:txBody>
          <a:bodyPr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10" name="9 Elipse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10 Elipse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B22CD2A5-241A-4CCA-8DC3-FA0866D715F9}" type="slidenum">
              <a:rPr lang="es-ES" smtClean="0"/>
              <a:pPr/>
              <a:t>‹Nº›</a:t>
            </a:fld>
            <a:endParaRPr lang="es-ES"/>
          </a:p>
        </p:txBody>
      </p:sp>
      <p:sp>
        <p:nvSpPr>
          <p:cNvPr id="21" name="20 Rectángulo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C4A55F-F432-47F8-93B7-34A824AC3CF9}" type="datetime1">
              <a:rPr lang="es-ES" smtClean="0"/>
              <a:pPr/>
              <a:t>02/06/2015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383280" cy="365760"/>
          </a:xfrm>
        </p:spPr>
        <p:txBody>
          <a:bodyPr/>
          <a:lstStyle/>
          <a:p>
            <a:r>
              <a:rPr lang="es-ES" smtClean="0"/>
              <a:t>Fuente: S.I.P.I. Instituto del Niño y Adolescente del Uruguay- Sistema de Información para la Infancia</a:t>
            </a:r>
            <a:endParaRPr lang="es-E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20 Conector recto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18 Rectángulo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15 Rectángulo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16 Rectángulo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17 Rectángulo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0" name="19 Rectángulo"/>
          <p:cNvSpPr>
            <a:spLocks noChangeArrowheads="1"/>
          </p:cNvSpPr>
          <p:nvPr/>
        </p:nvSpPr>
        <p:spPr bwMode="auto">
          <a:xfrm>
            <a:off x="152400" y="152400"/>
            <a:ext cx="8833104" cy="301752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7 Rectángulo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14 Rectángulo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2" name="11 Elipse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12 Elipse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/>
          <a:p>
            <a:fld id="{B22CD2A5-241A-4CCA-8DC3-FA0866D715F9}" type="slidenum">
              <a:rPr lang="es-ES" smtClean="0"/>
              <a:pPr/>
              <a:t>‹Nº›</a:t>
            </a:fld>
            <a:endParaRPr lang="es-ES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3000375" y="5029200"/>
            <a:ext cx="5867400" cy="1219200"/>
          </a:xfrm>
        </p:spPr>
        <p:txBody>
          <a:bodyPr anchor="t">
            <a:noAutofit/>
          </a:bodyPr>
          <a:lstStyle>
            <a:lvl1pPr algn="l">
              <a:buNone/>
              <a:defRPr sz="2400" b="1">
                <a:solidFill>
                  <a:schemeClr val="tx2"/>
                </a:solidFill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3000375" y="609600"/>
            <a:ext cx="5867400" cy="4267200"/>
          </a:xfrm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s-ES" smtClean="0"/>
              <a:t>Haga clic en el icono para agregar una imagen</a:t>
            </a:r>
            <a:endParaRPr kumimoji="0" lang="en-US" dirty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381000" y="990600"/>
            <a:ext cx="2438400" cy="5257800"/>
          </a:xfrm>
        </p:spPr>
        <p:txBody>
          <a:bodyPr/>
          <a:lstStyle>
            <a:lvl1pPr marL="0" indent="0">
              <a:spcAft>
                <a:spcPts val="1000"/>
              </a:spcAft>
              <a:buFontTx/>
              <a:buNone/>
              <a:defRPr sz="16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22" name="21 Rectángulo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>
          <a:xfrm>
            <a:off x="5788152" y="6404984"/>
            <a:ext cx="3044952" cy="365760"/>
          </a:xfrm>
        </p:spPr>
        <p:txBody>
          <a:bodyPr/>
          <a:lstStyle/>
          <a:p>
            <a:fld id="{8F27284C-73EF-4366-82C0-CF53B8845F1E}" type="datetime1">
              <a:rPr lang="es-ES" smtClean="0"/>
              <a:pPr/>
              <a:t>02/06/2015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584448" cy="365760"/>
          </a:xfrm>
        </p:spPr>
        <p:txBody>
          <a:bodyPr/>
          <a:lstStyle/>
          <a:p>
            <a:r>
              <a:rPr lang="es-ES" smtClean="0"/>
              <a:t>Fuente: S.I.P.I. Instituto del Niño y Adolescente del Uruguay- Sistema de Información para la Infancia</a:t>
            </a:r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E03505-A931-4EAB-9183-47F7D29CA41E}" type="datetime1">
              <a:rPr lang="es-ES" smtClean="0"/>
              <a:pPr/>
              <a:t>02/06/2015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" smtClean="0"/>
              <a:t>Fuente: S.I.P.I. Instituto del Niño y Adolescente del Uruguay- Sistema de Información para la Infancia</a:t>
            </a: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2CD2A5-241A-4CCA-8DC3-FA0866D715F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vertical y texto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Rectángulo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7 Rectángulo"/>
          <p:cNvSpPr>
            <a:spLocks noChangeArrowheads="1"/>
          </p:cNvSpPr>
          <p:nvPr/>
        </p:nvSpPr>
        <p:spPr bwMode="white">
          <a:xfrm>
            <a:off x="7010400" y="0"/>
            <a:ext cx="21336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8 Rectángulo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9 Rectángulo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10 Rectángulo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11 Rectángulo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12 Conector recto"/>
          <p:cNvSpPr>
            <a:spLocks noChangeShapeType="1"/>
          </p:cNvSpPr>
          <p:nvPr/>
        </p:nvSpPr>
        <p:spPr bwMode="auto">
          <a:xfrm rot="5400000">
            <a:off x="4021836" y="3278124"/>
            <a:ext cx="6245352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13 Elipse"/>
          <p:cNvSpPr/>
          <p:nvPr/>
        </p:nvSpPr>
        <p:spPr>
          <a:xfrm>
            <a:off x="6839712" y="2925763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14 Elipse"/>
          <p:cNvSpPr/>
          <p:nvPr/>
        </p:nvSpPr>
        <p:spPr>
          <a:xfrm>
            <a:off x="6934200" y="3020251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6915912" y="3009901"/>
            <a:ext cx="457200" cy="441325"/>
          </a:xfrm>
        </p:spPr>
        <p:txBody>
          <a:bodyPr/>
          <a:lstStyle/>
          <a:p>
            <a:fld id="{B22CD2A5-241A-4CCA-8DC3-FA0866D715F9}" type="slidenum">
              <a:rPr lang="es-ES" smtClean="0"/>
              <a:pPr/>
              <a:t>‹Nº›</a:t>
            </a:fld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304800" y="304800"/>
            <a:ext cx="6553200" cy="5821366"/>
          </a:xfrm>
        </p:spPr>
        <p:txBody>
          <a:bodyPr vert="eaVert"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74CE78-995C-4FC4-A3B2-AB57BAEBA157}" type="datetime1">
              <a:rPr lang="es-ES" smtClean="0"/>
              <a:pPr/>
              <a:t>02/06/2015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" smtClean="0"/>
              <a:t>Fuente: S.I.P.I. Instituto del Niño y Adolescente del Uruguay- Sistema de Información para la Infancia</a:t>
            </a:r>
            <a:endParaRPr lang="es-ES"/>
          </a:p>
        </p:txBody>
      </p:sp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7391400" y="304801"/>
            <a:ext cx="1447800" cy="5851525"/>
          </a:xfrm>
        </p:spPr>
        <p:txBody>
          <a:bodyPr vert="eaVert"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16 Rectángulo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15 Rectángulo"/>
          <p:cNvSpPr>
            <a:spLocks noChangeArrowheads="1"/>
          </p:cNvSpPr>
          <p:nvPr/>
        </p:nvSpPr>
        <p:spPr bwMode="white">
          <a:xfrm>
            <a:off x="0" y="0"/>
            <a:ext cx="9144000" cy="1393371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17 Rectángulo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18 Rectángulo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8 Rectángulo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13 Marcador de fecha"/>
          <p:cNvSpPr>
            <a:spLocks noGrp="1"/>
          </p:cNvSpPr>
          <p:nvPr>
            <p:ph type="dt" sz="half" idx="2"/>
          </p:nvPr>
        </p:nvSpPr>
        <p:spPr>
          <a:xfrm>
            <a:off x="5791200" y="6404984"/>
            <a:ext cx="3044952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rgbClr val="FFFFFF"/>
                </a:solidFill>
              </a:defRPr>
            </a:lvl1pPr>
          </a:lstStyle>
          <a:p>
            <a:fld id="{BD7BA38C-4DB2-465C-8363-04A65A8DF08A}" type="datetime1">
              <a:rPr lang="es-ES" smtClean="0"/>
              <a:pPr/>
              <a:t>02/06/2015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04800" y="6410848"/>
            <a:ext cx="35814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rgbClr val="FFFFFF"/>
                </a:solidFill>
              </a:defRPr>
            </a:lvl1pPr>
          </a:lstStyle>
          <a:p>
            <a:r>
              <a:rPr lang="es-ES" smtClean="0"/>
              <a:t>Fuente: S.I.P.I. Instituto del Niño y Adolescente del Uruguay- Sistema de Información para la Infancia</a:t>
            </a:r>
            <a:endParaRPr lang="es-ES"/>
          </a:p>
        </p:txBody>
      </p:sp>
      <p:sp>
        <p:nvSpPr>
          <p:cNvPr id="8" name="7 Rectángulo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0" name="9 Conector recto"/>
          <p:cNvSpPr>
            <a:spLocks noChangeShapeType="1"/>
          </p:cNvSpPr>
          <p:nvPr/>
        </p:nvSpPr>
        <p:spPr bwMode="auto">
          <a:xfrm>
            <a:off x="152400" y="1276743"/>
            <a:ext cx="8833104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11 Elipse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14 Elipse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22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4343400" y="1040174"/>
            <a:ext cx="457200" cy="441325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>
            <a:lvl1pPr algn="ctr" eaLnBrk="1" latinLnBrk="0" hangingPunct="1">
              <a:defRPr kumimoji="0" sz="1600"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B22CD2A5-241A-4CCA-8DC3-FA0866D715F9}" type="slidenum">
              <a:rPr lang="es-ES" smtClean="0"/>
              <a:pPr/>
              <a:t>‹Nº›</a:t>
            </a:fld>
            <a:endParaRPr lang="es-ES"/>
          </a:p>
        </p:txBody>
      </p:sp>
      <p:sp>
        <p:nvSpPr>
          <p:cNvPr id="22" name="21 Marcador de título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13" name="12 Marcador de texto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8534400" cy="459943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  <a:p>
            <a:pPr lvl="1" eaLnBrk="1" latinLnBrk="0" hangingPunct="1"/>
            <a:r>
              <a:rPr kumimoji="0" lang="es-ES" smtClean="0"/>
              <a:t>Segundo nivel</a:t>
            </a:r>
          </a:p>
          <a:p>
            <a:pPr lvl="2" eaLnBrk="1" latinLnBrk="0" hangingPunct="1"/>
            <a:r>
              <a:rPr kumimoji="0" lang="es-ES" smtClean="0"/>
              <a:t>Tercer nivel</a:t>
            </a:r>
          </a:p>
          <a:p>
            <a:pPr lvl="3" eaLnBrk="1" latinLnBrk="0" hangingPunct="1"/>
            <a:r>
              <a:rPr kumimoji="0" lang="es-ES" smtClean="0"/>
              <a:t>Cuarto nivel</a:t>
            </a:r>
          </a:p>
          <a:p>
            <a:pPr lvl="4" eaLnBrk="1" latinLnBrk="0" hangingPunct="1"/>
            <a:r>
              <a:rPr kumimoji="0" lang="es-ES" smtClean="0"/>
              <a:t>Quinto nivel</a:t>
            </a:r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309" r:id="rId1"/>
    <p:sldLayoutId id="2147484310" r:id="rId2"/>
    <p:sldLayoutId id="2147484311" r:id="rId3"/>
    <p:sldLayoutId id="2147484312" r:id="rId4"/>
    <p:sldLayoutId id="2147484313" r:id="rId5"/>
    <p:sldLayoutId id="2147484314" r:id="rId6"/>
    <p:sldLayoutId id="2147484315" r:id="rId7"/>
    <p:sldLayoutId id="2147484316" r:id="rId8"/>
    <p:sldLayoutId id="2147484317" r:id="rId9"/>
    <p:sldLayoutId id="2147484318" r:id="rId10"/>
    <p:sldLayoutId id="2147484319" r:id="rId11"/>
  </p:sldLayoutIdLst>
  <p:hf sldNum="0" hdr="0" dt="0"/>
  <p:txStyles>
    <p:titleStyle>
      <a:lvl1pPr algn="ctr" rtl="0" eaLnBrk="1" latinLnBrk="0" hangingPunct="1">
        <a:spcBef>
          <a:spcPct val="0"/>
        </a:spcBef>
        <a:buNone/>
        <a:defRPr kumimoji="0" sz="3300" kern="1200">
          <a:solidFill>
            <a:schemeClr val="accent3">
              <a:shade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"/>
        <a:buChar char=""/>
        <a:defRPr kumimoji="0"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ct val="20000"/>
        </a:spcBef>
        <a:buClr>
          <a:schemeClr val="accent3"/>
        </a:buClr>
        <a:buSzPct val="75000"/>
        <a:buFont typeface="Wingdings 2"/>
        <a:buChar char="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ct val="20000"/>
        </a:spcBef>
        <a:buClr>
          <a:schemeClr val="accent4"/>
        </a:buClr>
        <a:buSzPct val="70000"/>
        <a:buFont typeface="Wingdings"/>
        <a:buChar char="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ct val="20000"/>
        </a:spcBef>
        <a:buClr>
          <a:schemeClr val="accent5"/>
        </a:buClr>
        <a:buFontTx/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90000"/>
        <a:buChar char="•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rtl="0" eaLnBrk="1" latinLnBrk="0" hangingPunct="1">
        <a:spcBef>
          <a:spcPct val="20000"/>
        </a:spcBef>
        <a:buClr>
          <a:schemeClr val="accent4">
            <a:shade val="75000"/>
          </a:schemeClr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rtl="0" eaLnBrk="1" latinLnBrk="0" hangingPunct="1">
        <a:spcBef>
          <a:spcPct val="20000"/>
        </a:spcBef>
        <a:buClr>
          <a:schemeClr val="accent2">
            <a:shade val="75000"/>
          </a:schemeClr>
        </a:buClr>
        <a:buSzPct val="90000"/>
        <a:buChar char="•"/>
        <a:defRPr kumimoji="0" sz="1400" kern="1200" cap="all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s-ES" dirty="0" smtClean="0"/>
              <a:t>Población y PROYECTOS</a:t>
            </a:r>
          </a:p>
          <a:p>
            <a:r>
              <a:rPr lang="es-ES" dirty="0" smtClean="0"/>
              <a:t>junio 2015</a:t>
            </a:r>
            <a:endParaRPr lang="es-ES" dirty="0"/>
          </a:p>
        </p:txBody>
      </p:sp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395536" y="548681"/>
            <a:ext cx="8458200" cy="1512168"/>
          </a:xfrm>
        </p:spPr>
        <p:txBody>
          <a:bodyPr>
            <a:normAutofit/>
          </a:bodyPr>
          <a:lstStyle/>
          <a:p>
            <a:pPr algn="ctr"/>
            <a:r>
              <a:rPr lang="es-ES" dirty="0" smtClean="0"/>
              <a:t>Instituto del Niño y Adolescente del Uruguay</a:t>
            </a:r>
            <a:endParaRPr lang="es-E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8 Marcador de texto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8" name="7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smtClean="0"/>
              <a:t>Datos de la Población</a:t>
            </a:r>
            <a:endParaRPr lang="es-E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ES" sz="2000" dirty="0" smtClean="0"/>
              <a:t>Cuadro 1.Niños, Niñas y Adolescentes atendidos en la Institución por Edad, según  Sexo</a:t>
            </a:r>
            <a:endParaRPr lang="es-ES" sz="2000" dirty="0"/>
          </a:p>
        </p:txBody>
      </p:sp>
      <p:graphicFrame>
        <p:nvGraphicFramePr>
          <p:cNvPr id="6" name="5 Tabla"/>
          <p:cNvGraphicFramePr>
            <a:graphicFrameLocks noGrp="1"/>
          </p:cNvGraphicFramePr>
          <p:nvPr/>
        </p:nvGraphicFramePr>
        <p:xfrm>
          <a:off x="575048" y="5733256"/>
          <a:ext cx="8568952" cy="360040"/>
        </p:xfrm>
        <a:graphic>
          <a:graphicData uri="http://schemas.openxmlformats.org/drawingml/2006/table">
            <a:tbl>
              <a:tblPr/>
              <a:tblGrid>
                <a:gridCol w="8568952"/>
              </a:tblGrid>
              <a:tr h="360040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1" i="0" u="none" strike="noStrike" baseline="30000" dirty="0" smtClean="0">
                          <a:solidFill>
                            <a:schemeClr val="tx1"/>
                          </a:solidFill>
                          <a:latin typeface="Calibri"/>
                        </a:rPr>
                        <a:t>*</a:t>
                      </a:r>
                      <a:r>
                        <a:rPr lang="es-ES" sz="1200" b="1" i="0" u="none" strike="noStrike" baseline="0" dirty="0" smtClean="0">
                          <a:solidFill>
                            <a:schemeClr val="tx1"/>
                          </a:solidFill>
                          <a:latin typeface="Calibri"/>
                        </a:rPr>
                        <a:t>Incluye a los Niños, Niñas y Adolescentes atendidos en la Institución.</a:t>
                      </a:r>
                      <a:endParaRPr lang="es-ES" sz="1200" b="1" i="0" u="none" strike="noStrike" dirty="0">
                        <a:solidFill>
                          <a:schemeClr val="tx1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sp>
        <p:nvSpPr>
          <p:cNvPr id="10" name="9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8515672" cy="25851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9" name="8 Marcador de contenido"/>
          <p:cNvGraphicFramePr>
            <a:graphicFrameLocks noGrp="1"/>
          </p:cNvGraphicFramePr>
          <p:nvPr>
            <p:ph sz="quarter" idx="1"/>
          </p:nvPr>
        </p:nvGraphicFramePr>
        <p:xfrm>
          <a:off x="683568" y="1916832"/>
          <a:ext cx="7848871" cy="3211349"/>
        </p:xfrm>
        <a:graphic>
          <a:graphicData uri="http://schemas.openxmlformats.org/drawingml/2006/table">
            <a:tbl>
              <a:tblPr/>
              <a:tblGrid>
                <a:gridCol w="1800200"/>
                <a:gridCol w="1080120"/>
                <a:gridCol w="936104"/>
                <a:gridCol w="936104"/>
                <a:gridCol w="864096"/>
                <a:gridCol w="864096"/>
                <a:gridCol w="1368151"/>
              </a:tblGrid>
              <a:tr h="68640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Población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Edad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465721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Sexo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0-3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4-5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6-12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13-17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18 y más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general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686407">
                <a:tc>
                  <a:txBody>
                    <a:bodyPr/>
                    <a:lstStyle/>
                    <a:p>
                      <a:pPr algn="l" fontAlgn="ctr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Niñas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25123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2055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7220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4716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753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39867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686407">
                <a:tc>
                  <a:txBody>
                    <a:bodyPr/>
                    <a:lstStyle/>
                    <a:p>
                      <a:pPr algn="l" fontAlgn="ctr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Varones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26008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2166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7886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6171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1318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43549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8640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general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51131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4221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15106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10887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2071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83416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2000" dirty="0" smtClean="0"/>
              <a:t>Gráfico 1. Evolución de la Población atendida en la Institución</a:t>
            </a:r>
            <a:endParaRPr lang="es-ES" sz="2000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8587680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7" name="6 Tabla"/>
          <p:cNvGraphicFramePr>
            <a:graphicFrameLocks noGrp="1"/>
          </p:cNvGraphicFramePr>
          <p:nvPr/>
        </p:nvGraphicFramePr>
        <p:xfrm>
          <a:off x="575048" y="5949280"/>
          <a:ext cx="8568952" cy="360040"/>
        </p:xfrm>
        <a:graphic>
          <a:graphicData uri="http://schemas.openxmlformats.org/drawingml/2006/table">
            <a:tbl>
              <a:tblPr/>
              <a:tblGrid>
                <a:gridCol w="8568952"/>
              </a:tblGrid>
              <a:tr h="360040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1" i="0" u="none" strike="noStrike" baseline="30000" dirty="0" smtClean="0">
                          <a:solidFill>
                            <a:schemeClr val="tx1"/>
                          </a:solidFill>
                          <a:latin typeface="Calibri"/>
                        </a:rPr>
                        <a:t>*</a:t>
                      </a:r>
                      <a:r>
                        <a:rPr lang="es-ES" sz="1200" b="1" i="0" u="none" strike="noStrike" baseline="0" dirty="0" smtClean="0">
                          <a:solidFill>
                            <a:schemeClr val="tx1"/>
                          </a:solidFill>
                          <a:latin typeface="Calibri"/>
                        </a:rPr>
                        <a:t>Incluye a los Niños, Niñas y Adolescentes atendidos en la Institución.</a:t>
                      </a:r>
                      <a:endParaRPr lang="es-ES" sz="1200" b="1" i="0" u="none" strike="noStrike" dirty="0">
                        <a:solidFill>
                          <a:schemeClr val="tx1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graphicFrame>
        <p:nvGraphicFramePr>
          <p:cNvPr id="10" name="9 Marcador de contenido"/>
          <p:cNvGraphicFramePr>
            <a:graphicFrameLocks noGrp="1"/>
          </p:cNvGraphicFramePr>
          <p:nvPr>
            <p:ph sz="quarter" idx="1"/>
          </p:nvPr>
        </p:nvGraphicFramePr>
        <p:xfrm>
          <a:off x="301625" y="1527175"/>
          <a:ext cx="8504238" cy="4572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2000" dirty="0" smtClean="0"/>
              <a:t>Cuadro 2.Niños, Niñas y Adolescentes atendidos, por Edad, según Modalidad de atención y Sexo</a:t>
            </a:r>
            <a:endParaRPr lang="es-ES" sz="2000" dirty="0"/>
          </a:p>
        </p:txBody>
      </p:sp>
      <p:graphicFrame>
        <p:nvGraphicFramePr>
          <p:cNvPr id="8" name="7 Tabla"/>
          <p:cNvGraphicFramePr>
            <a:graphicFrameLocks noGrp="1"/>
          </p:cNvGraphicFramePr>
          <p:nvPr/>
        </p:nvGraphicFramePr>
        <p:xfrm>
          <a:off x="251520" y="5801816"/>
          <a:ext cx="8568952" cy="1371600"/>
        </p:xfrm>
        <a:graphic>
          <a:graphicData uri="http://schemas.openxmlformats.org/drawingml/2006/table">
            <a:tbl>
              <a:tblPr/>
              <a:tblGrid>
                <a:gridCol w="8568952"/>
              </a:tblGrid>
              <a:tr h="193868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1" i="0" u="none" strike="noStrike" dirty="0" smtClean="0">
                          <a:solidFill>
                            <a:schemeClr val="tx1"/>
                          </a:solidFill>
                          <a:latin typeface="Calibri"/>
                        </a:rPr>
                        <a:t>*En </a:t>
                      </a:r>
                      <a:r>
                        <a:rPr lang="es-ES" sz="1200" b="1" i="0" u="none" strike="noStrike" dirty="0">
                          <a:solidFill>
                            <a:schemeClr val="tx1"/>
                          </a:solidFill>
                          <a:latin typeface="Calibri"/>
                        </a:rPr>
                        <a:t>este </a:t>
                      </a:r>
                      <a:r>
                        <a:rPr lang="es-ES" sz="1200" b="1" i="0" u="none" strike="noStrike" dirty="0" smtClean="0">
                          <a:solidFill>
                            <a:schemeClr val="tx1"/>
                          </a:solidFill>
                          <a:latin typeface="Calibri"/>
                        </a:rPr>
                        <a:t>cuadro y en los subsiguientes a diferencia del Cuadro anterior, </a:t>
                      </a:r>
                      <a:r>
                        <a:rPr lang="es-ES" sz="1200" b="1" i="0" u="none" strike="noStrike" dirty="0">
                          <a:solidFill>
                            <a:schemeClr val="tx1"/>
                          </a:solidFill>
                          <a:latin typeface="Calibri"/>
                        </a:rPr>
                        <a:t>se </a:t>
                      </a:r>
                      <a:r>
                        <a:rPr lang="es-ES" sz="1200" b="1" i="0" u="none" strike="noStrike" dirty="0" smtClean="0">
                          <a:solidFill>
                            <a:schemeClr val="tx1"/>
                          </a:solidFill>
                          <a:latin typeface="Calibri"/>
                        </a:rPr>
                        <a:t>presenta </a:t>
                      </a:r>
                      <a:r>
                        <a:rPr lang="es-ES" sz="1200" b="1" i="0" u="none" strike="noStrike" dirty="0">
                          <a:solidFill>
                            <a:schemeClr val="tx1"/>
                          </a:solidFill>
                          <a:latin typeface="Calibri"/>
                        </a:rPr>
                        <a:t>la cantidad de prestaciones otorgadas (puede ser más de una </a:t>
                      </a:r>
                      <a:r>
                        <a:rPr lang="es-ES" sz="1200" b="1" i="0" u="none" strike="noStrike" dirty="0" smtClean="0">
                          <a:solidFill>
                            <a:schemeClr val="tx1"/>
                          </a:solidFill>
                          <a:latin typeface="Calibri"/>
                        </a:rPr>
                        <a:t>por</a:t>
                      </a:r>
                      <a:r>
                        <a:rPr lang="es-ES" sz="1200" b="1" i="0" u="none" strike="noStrike" baseline="0" dirty="0" smtClean="0">
                          <a:solidFill>
                            <a:schemeClr val="tx1"/>
                          </a:solidFill>
                          <a:latin typeface="Calibri"/>
                        </a:rPr>
                        <a:t> niño, niña o adolescente</a:t>
                      </a:r>
                      <a:r>
                        <a:rPr lang="es-ES" sz="1200" b="1" i="0" u="none" strike="noStrike" dirty="0" smtClean="0">
                          <a:solidFill>
                            <a:schemeClr val="tx1"/>
                          </a:solidFill>
                          <a:latin typeface="Calibri"/>
                        </a:rPr>
                        <a:t>).  Incluye</a:t>
                      </a:r>
                      <a:r>
                        <a:rPr lang="es-ES" sz="1200" b="1" i="0" u="none" strike="noStrike" baseline="0" dirty="0" smtClean="0">
                          <a:solidFill>
                            <a:schemeClr val="tx1"/>
                          </a:solidFill>
                          <a:latin typeface="Calibri"/>
                        </a:rPr>
                        <a:t> la Población de SIRPA.</a:t>
                      </a:r>
                    </a:p>
                    <a:p>
                      <a:pPr algn="l" fontAlgn="b"/>
                      <a:r>
                        <a:rPr lang="es-ES" sz="1200" b="1" i="0" u="none" strike="noStrike" baseline="0" dirty="0" smtClean="0">
                          <a:solidFill>
                            <a:schemeClr val="tx1"/>
                          </a:solidFill>
                          <a:latin typeface="Calibri"/>
                        </a:rPr>
                        <a:t>**Ver cuadro 2.1</a:t>
                      </a:r>
                      <a:endParaRPr lang="es-ES" sz="1200" b="1" i="0" u="none" strike="noStrike" dirty="0" smtClean="0">
                        <a:solidFill>
                          <a:schemeClr val="tx1"/>
                        </a:solidFill>
                        <a:latin typeface="Calibri"/>
                      </a:endParaRPr>
                    </a:p>
                    <a:p>
                      <a:pPr algn="l" fontAlgn="b"/>
                      <a:endParaRPr lang="es-ES" sz="18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83086">
                <a:tc>
                  <a:txBody>
                    <a:bodyPr/>
                    <a:lstStyle/>
                    <a:p>
                      <a:pPr algn="l" fontAlgn="b"/>
                      <a:endParaRPr lang="es-ES" sz="18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83086">
                <a:tc>
                  <a:txBody>
                    <a:bodyPr/>
                    <a:lstStyle/>
                    <a:p>
                      <a:pPr algn="l" fontAlgn="b"/>
                      <a:endParaRPr lang="es-ES" sz="18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sp>
        <p:nvSpPr>
          <p:cNvPr id="11" name="10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8443664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9" name="8 Marcador de contenido"/>
          <p:cNvGraphicFramePr>
            <a:graphicFrameLocks noGrp="1"/>
          </p:cNvGraphicFramePr>
          <p:nvPr>
            <p:ph sz="quarter" idx="1"/>
          </p:nvPr>
        </p:nvGraphicFramePr>
        <p:xfrm>
          <a:off x="251519" y="1628800"/>
          <a:ext cx="8504235" cy="3995369"/>
        </p:xfrm>
        <a:graphic>
          <a:graphicData uri="http://schemas.openxmlformats.org/drawingml/2006/table">
            <a:tbl>
              <a:tblPr/>
              <a:tblGrid>
                <a:gridCol w="1239790"/>
                <a:gridCol w="1447257"/>
                <a:gridCol w="1016721"/>
                <a:gridCol w="871475"/>
                <a:gridCol w="798852"/>
                <a:gridCol w="798852"/>
                <a:gridCol w="798852"/>
                <a:gridCol w="798852"/>
                <a:gridCol w="733584"/>
              </a:tblGrid>
              <a:tr h="231899">
                <a:tc gridSpan="2"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Población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es-ES" sz="12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endParaRPr lang="es-ES" sz="1400"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Edad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416173">
                <a:tc gridSpan="2"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Modalidad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es-ES" sz="12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Sexo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0-3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4-5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6-12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13-17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18 y más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231899">
                <a:tc gridSpan="2"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Atención en la Comunidad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es-ES" sz="12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Niñas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550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422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1543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1226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264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4005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31899">
                <a:tc gridSpan="2">
                  <a:txBody>
                    <a:bodyPr/>
                    <a:lstStyle/>
                    <a:p>
                      <a:pPr algn="l" fontAlgn="b"/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es-ES" sz="12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Varones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597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453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1722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1678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588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5038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1899">
                <a:tc gridSpan="3"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Atención en la Comunidad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1147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875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3265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2904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852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9043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6981">
                <a:tc gridSpan="2"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Atención Integral de Tiempo Parcial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es-ES" sz="12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Niñas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24826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1569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5391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2838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201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34825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31899">
                <a:tc gridSpan="2">
                  <a:txBody>
                    <a:bodyPr/>
                    <a:lstStyle/>
                    <a:p>
                      <a:pPr algn="l" fontAlgn="b"/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es-ES" sz="12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Varones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25683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1635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5794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3766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229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37107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1899">
                <a:tc gridSpan="3"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Atención Integral de Tiempo Parcial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50509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3204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11185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6604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430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71932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1899">
                <a:tc gridSpan="2"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Alternativa Familiar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es-ES" sz="12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Niñas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76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67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302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219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33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697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31899">
                <a:tc gridSpan="2">
                  <a:txBody>
                    <a:bodyPr/>
                    <a:lstStyle/>
                    <a:p>
                      <a:pPr algn="l" fontAlgn="b"/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es-ES" sz="12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Varones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84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101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311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201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26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723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1899">
                <a:tc gridSpan="2"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Alternativa Familiar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es-ES" sz="12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s-ES" sz="1400"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160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168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613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420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59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1420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63798">
                <a:tc gridSpan="2"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Atención Integral de Tiempo Completo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es-ES" sz="12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Niñas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181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84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513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890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321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1989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31899">
                <a:tc gridSpan="2">
                  <a:txBody>
                    <a:bodyPr/>
                    <a:lstStyle/>
                    <a:p>
                      <a:pPr algn="l" fontAlgn="b"/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es-ES" sz="12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Varones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185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107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609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1166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625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2692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6981">
                <a:tc gridSpan="3"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Atención Integral de Tiempo </a:t>
                      </a:r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Completo **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366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191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1122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2056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946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4681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1899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l" fontAlgn="b"/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52182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4438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16185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11984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2287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87076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2000" dirty="0" smtClean="0"/>
              <a:t>Cuadro 2.1.Niños, Niñas y Adolescentes atendidos en la Modalidad de Atención Integral de Tiempo Completo por Edad, según Contexto.</a:t>
            </a:r>
            <a:endParaRPr lang="es-ES" sz="2000" dirty="0"/>
          </a:p>
        </p:txBody>
      </p:sp>
      <p:graphicFrame>
        <p:nvGraphicFramePr>
          <p:cNvPr id="8" name="7 Tabla"/>
          <p:cNvGraphicFramePr>
            <a:graphicFrameLocks noGrp="1"/>
          </p:cNvGraphicFramePr>
          <p:nvPr/>
        </p:nvGraphicFramePr>
        <p:xfrm>
          <a:off x="251520" y="4389120"/>
          <a:ext cx="8568952" cy="2468880"/>
        </p:xfrm>
        <a:graphic>
          <a:graphicData uri="http://schemas.openxmlformats.org/drawingml/2006/table">
            <a:tbl>
              <a:tblPr/>
              <a:tblGrid>
                <a:gridCol w="8568952"/>
              </a:tblGrid>
              <a:tr h="193868">
                <a:tc>
                  <a:txBody>
                    <a:bodyPr/>
                    <a:lstStyle/>
                    <a:p>
                      <a:pPr algn="just" fontAlgn="b"/>
                      <a:r>
                        <a:rPr lang="es-ES" sz="1200" b="1" i="0" u="none" strike="noStrike" dirty="0" smtClean="0">
                          <a:solidFill>
                            <a:schemeClr val="tx1"/>
                          </a:solidFill>
                          <a:latin typeface="Calibri"/>
                        </a:rPr>
                        <a:t>*En este cuadro se desagrega el número de </a:t>
                      </a:r>
                      <a:r>
                        <a:rPr lang="es-ES" sz="1200" b="1" i="0" u="none" strike="noStrike" baseline="0" dirty="0" smtClean="0">
                          <a:solidFill>
                            <a:schemeClr val="tx1"/>
                          </a:solidFill>
                          <a:latin typeface="Calibri"/>
                        </a:rPr>
                        <a:t>niños, niñas y adolescentes vinculados a Proyectos de Tiempo Completo, teniendo en cuenta el lugar en el que residen, ya sea en Hogares de INAU o en Contexto familiar. </a:t>
                      </a:r>
                    </a:p>
                    <a:p>
                      <a:pPr algn="just" fontAlgn="b"/>
                      <a:r>
                        <a:rPr lang="es-ES" sz="1200" b="1" i="0" u="none" strike="noStrike" baseline="0" dirty="0" smtClean="0">
                          <a:solidFill>
                            <a:schemeClr val="tx1"/>
                          </a:solidFill>
                          <a:latin typeface="Calibri"/>
                        </a:rPr>
                        <a:t>El Contexto Familiar puede ser propio (cuando reside con su familia de origen) o ajeno (cuando reside en algún tipo de Alternativa Familiar  con apoyo económico de INAU). La pertinencia de incluir a los niños, niñas y adolescentes que residen en Contexto Familiar dentro de la Modalidad Atención Integral de Tiempo Completo, se debe a que el Equipo Técnico de dicha Modalidad es quien realiza el seguimiento.</a:t>
                      </a:r>
                    </a:p>
                    <a:p>
                      <a:pPr algn="just" fontAlgn="b"/>
                      <a:r>
                        <a:rPr lang="es-UY" sz="1200" b="1" i="0" u="none" strike="noStrike" dirty="0" smtClean="0">
                          <a:solidFill>
                            <a:schemeClr val="tx1"/>
                          </a:solidFill>
                          <a:latin typeface="Calibri"/>
                        </a:rPr>
                        <a:t>Estas</a:t>
                      </a:r>
                      <a:r>
                        <a:rPr lang="es-UY" sz="1200" b="1" i="0" u="none" strike="noStrike" baseline="0" dirty="0" smtClean="0">
                          <a:solidFill>
                            <a:schemeClr val="tx1"/>
                          </a:solidFill>
                          <a:latin typeface="Calibri"/>
                        </a:rPr>
                        <a:t> medidas responden a</a:t>
                      </a:r>
                      <a:r>
                        <a:rPr lang="es-UY" sz="1200" b="1" i="0" u="none" strike="noStrike" dirty="0" smtClean="0">
                          <a:solidFill>
                            <a:schemeClr val="tx1"/>
                          </a:solidFill>
                          <a:latin typeface="Calibri"/>
                        </a:rPr>
                        <a:t> la existencia de una política institucional que</a:t>
                      </a:r>
                      <a:r>
                        <a:rPr lang="es-UY" sz="1200" b="1" i="0" u="none" strike="noStrike" baseline="0" dirty="0" smtClean="0">
                          <a:solidFill>
                            <a:schemeClr val="tx1"/>
                          </a:solidFill>
                          <a:latin typeface="Calibri"/>
                        </a:rPr>
                        <a:t> </a:t>
                      </a:r>
                      <a:r>
                        <a:rPr lang="es-UY" sz="1200" b="1" i="0" u="none" strike="noStrike" dirty="0" smtClean="0">
                          <a:solidFill>
                            <a:schemeClr val="tx1"/>
                          </a:solidFill>
                          <a:latin typeface="Calibri"/>
                        </a:rPr>
                        <a:t>promueve la desinstitucionalización </a:t>
                      </a:r>
                      <a:r>
                        <a:rPr lang="es-UY" sz="1200" b="1" i="0" u="none" strike="noStrike" baseline="0" dirty="0" smtClean="0">
                          <a:solidFill>
                            <a:schemeClr val="tx1"/>
                          </a:solidFill>
                          <a:latin typeface="Calibri"/>
                        </a:rPr>
                        <a:t>de la población vinculada a Hogares de INAU, </a:t>
                      </a:r>
                      <a:r>
                        <a:rPr lang="es-UY" sz="1200" b="1" i="0" u="none" strike="noStrike" dirty="0" smtClean="0">
                          <a:solidFill>
                            <a:schemeClr val="tx1"/>
                          </a:solidFill>
                          <a:latin typeface="Calibri"/>
                        </a:rPr>
                        <a:t>fortaleciendo en primera instancia el trabajo con la familia de origen y cuando esto</a:t>
                      </a:r>
                      <a:r>
                        <a:rPr lang="es-UY" sz="1200" b="1" i="0" u="none" strike="noStrike" baseline="0" dirty="0" smtClean="0">
                          <a:solidFill>
                            <a:schemeClr val="tx1"/>
                          </a:solidFill>
                          <a:latin typeface="Calibri"/>
                        </a:rPr>
                        <a:t> </a:t>
                      </a:r>
                      <a:r>
                        <a:rPr lang="es-UY" sz="1200" b="1" i="0" u="none" strike="noStrike" dirty="0" smtClean="0">
                          <a:solidFill>
                            <a:schemeClr val="tx1"/>
                          </a:solidFill>
                          <a:latin typeface="Calibri"/>
                        </a:rPr>
                        <a:t>no es posible, buscando otras Alternativas Familiares.</a:t>
                      </a:r>
                      <a:endParaRPr lang="es-ES" sz="1200" b="1" i="0" u="none" strike="noStrike" baseline="0" dirty="0" smtClean="0">
                        <a:solidFill>
                          <a:schemeClr val="tx1"/>
                        </a:solidFill>
                        <a:latin typeface="Calibri"/>
                      </a:endParaRPr>
                    </a:p>
                    <a:p>
                      <a:pPr algn="just" fontAlgn="b"/>
                      <a:endParaRPr lang="es-ES" sz="18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83086">
                <a:tc>
                  <a:txBody>
                    <a:bodyPr/>
                    <a:lstStyle/>
                    <a:p>
                      <a:pPr algn="l" fontAlgn="b"/>
                      <a:endParaRPr lang="es-ES" sz="18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83086">
                <a:tc>
                  <a:txBody>
                    <a:bodyPr/>
                    <a:lstStyle/>
                    <a:p>
                      <a:pPr algn="l" fontAlgn="b"/>
                      <a:endParaRPr lang="es-ES" sz="18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sp>
        <p:nvSpPr>
          <p:cNvPr id="11" name="10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8443664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7" name="6 Marcador de contenido"/>
          <p:cNvGraphicFramePr>
            <a:graphicFrameLocks noGrp="1"/>
          </p:cNvGraphicFramePr>
          <p:nvPr>
            <p:ph sz="quarter" idx="1"/>
          </p:nvPr>
        </p:nvGraphicFramePr>
        <p:xfrm>
          <a:off x="323528" y="1628800"/>
          <a:ext cx="8504236" cy="2520280"/>
        </p:xfrm>
        <a:graphic>
          <a:graphicData uri="http://schemas.openxmlformats.org/drawingml/2006/table">
            <a:tbl>
              <a:tblPr/>
              <a:tblGrid>
                <a:gridCol w="2736304"/>
                <a:gridCol w="1008112"/>
                <a:gridCol w="864096"/>
                <a:gridCol w="792088"/>
                <a:gridCol w="792088"/>
                <a:gridCol w="792088"/>
                <a:gridCol w="792088"/>
                <a:gridCol w="727372"/>
              </a:tblGrid>
              <a:tr h="231899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Población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endParaRPr lang="es-ES" sz="1400"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Edad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46379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Modalidad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Contexto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0-3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4-5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6-12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13-17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18 y más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67245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Atención Integral de Tiempo Completo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En</a:t>
                      </a:r>
                      <a:r>
                        <a:rPr lang="es-ES" sz="1400" b="0" i="0" u="none" strike="noStrike" baseline="0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 Residencia</a:t>
                      </a:r>
                      <a:endParaRPr lang="es-ES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259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130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873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1858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878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3998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648072"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 dirty="0" smtClean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  <a:p>
                      <a:pPr algn="l" fontAlgn="b"/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En</a:t>
                      </a:r>
                      <a:r>
                        <a:rPr lang="es-ES" sz="1400" b="0" i="0" u="none" strike="noStrike" baseline="0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 Contexto Familiar</a:t>
                      </a:r>
                      <a:endParaRPr lang="es-ES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107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61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249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198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68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683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4056">
                <a:tc gridSpan="2"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Atención Integral de Tiempo Completo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366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191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1122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2056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946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4681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ES" sz="2000" dirty="0" smtClean="0"/>
              <a:t>Cuadro 3.Niños, Niñas y Adolescentes atendidos por Relación Institucional, según Modalidad de atención </a:t>
            </a:r>
            <a:endParaRPr lang="es-ES" sz="2000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8515672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5" name="4 Tabla"/>
          <p:cNvGraphicFramePr>
            <a:graphicFrameLocks noGrp="1"/>
          </p:cNvGraphicFramePr>
          <p:nvPr/>
        </p:nvGraphicFramePr>
        <p:xfrm>
          <a:off x="683570" y="1772814"/>
          <a:ext cx="7920878" cy="3844872"/>
        </p:xfrm>
        <a:graphic>
          <a:graphicData uri="http://schemas.openxmlformats.org/drawingml/2006/table">
            <a:tbl>
              <a:tblPr/>
              <a:tblGrid>
                <a:gridCol w="3096342"/>
                <a:gridCol w="936104"/>
                <a:gridCol w="1080120"/>
                <a:gridCol w="936104"/>
                <a:gridCol w="875541"/>
                <a:gridCol w="996667"/>
              </a:tblGrid>
              <a:tr h="78726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Población</a:t>
                      </a:r>
                    </a:p>
                  </a:txBody>
                  <a:tcPr marL="7582" marR="7582" marT="75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Relación Institucional</a:t>
                      </a:r>
                    </a:p>
                  </a:txBody>
                  <a:tcPr marL="7582" marR="7582" marT="75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7582" marR="7582" marT="75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7582" marR="7582" marT="75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7582" marR="7582" marT="75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78726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Modalidad</a:t>
                      </a:r>
                    </a:p>
                  </a:txBody>
                  <a:tcPr marL="7582" marR="7582" marT="75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Oficial</a:t>
                      </a:r>
                    </a:p>
                  </a:txBody>
                  <a:tcPr marL="7582" marR="7582" marT="75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Convenio</a:t>
                      </a:r>
                    </a:p>
                  </a:txBody>
                  <a:tcPr marL="7582" marR="7582" marT="75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Contrato</a:t>
                      </a:r>
                    </a:p>
                  </a:txBody>
                  <a:tcPr marL="7582" marR="7582" marT="75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Otros</a:t>
                      </a:r>
                    </a:p>
                  </a:txBody>
                  <a:tcPr marL="7582" marR="7582" marT="75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general</a:t>
                      </a:r>
                    </a:p>
                  </a:txBody>
                  <a:tcPr marL="7582" marR="7582" marT="75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369692">
                <a:tc>
                  <a:txBody>
                    <a:bodyPr/>
                    <a:lstStyle/>
                    <a:p>
                      <a:pPr algn="l" fontAlgn="ctr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Atención en la Comunidad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5777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1987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1279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9043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477482">
                <a:tc>
                  <a:txBody>
                    <a:bodyPr/>
                    <a:lstStyle/>
                    <a:p>
                      <a:pPr algn="l" fontAlgn="ctr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Atención Integral de Tiempo Parcial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3475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68457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71932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00503">
                <a:tc>
                  <a:txBody>
                    <a:bodyPr/>
                    <a:lstStyle/>
                    <a:p>
                      <a:pPr algn="l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Alternativa Familiar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654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766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1420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622166">
                <a:tc>
                  <a:txBody>
                    <a:bodyPr/>
                    <a:lstStyle/>
                    <a:p>
                      <a:pPr algn="l" fontAlgn="ctr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Atención Integral de Tiempo </a:t>
                      </a:r>
                      <a:r>
                        <a:rPr lang="es-UY" sz="14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Completo **</a:t>
                      </a:r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2210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2471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4681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0050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general</a:t>
                      </a:r>
                    </a:p>
                  </a:txBody>
                  <a:tcPr marL="7582" marR="7582" marT="7582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12116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72915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766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1279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87076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7" name="6 Tabla"/>
          <p:cNvGraphicFramePr>
            <a:graphicFrameLocks noGrp="1"/>
          </p:cNvGraphicFramePr>
          <p:nvPr/>
        </p:nvGraphicFramePr>
        <p:xfrm>
          <a:off x="575048" y="6021288"/>
          <a:ext cx="8568952" cy="742508"/>
        </p:xfrm>
        <a:graphic>
          <a:graphicData uri="http://schemas.openxmlformats.org/drawingml/2006/table">
            <a:tbl>
              <a:tblPr/>
              <a:tblGrid>
                <a:gridCol w="8568952"/>
              </a:tblGrid>
              <a:tr h="193868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1" i="0" u="none" strike="noStrike" baseline="0" dirty="0" smtClean="0">
                          <a:solidFill>
                            <a:schemeClr val="tx1"/>
                          </a:solidFill>
                          <a:latin typeface="Calibri"/>
                        </a:rPr>
                        <a:t>**Ver cuadro 2.1</a:t>
                      </a:r>
                      <a:endParaRPr lang="es-ES" sz="18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83086">
                <a:tc>
                  <a:txBody>
                    <a:bodyPr/>
                    <a:lstStyle/>
                    <a:p>
                      <a:pPr algn="l" fontAlgn="b"/>
                      <a:endParaRPr lang="es-ES" sz="18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83086">
                <a:tc>
                  <a:txBody>
                    <a:bodyPr/>
                    <a:lstStyle/>
                    <a:p>
                      <a:pPr algn="l" fontAlgn="b"/>
                      <a:endParaRPr lang="es-ES" sz="18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ES" sz="2000" dirty="0" smtClean="0"/>
              <a:t>Gráfico 2. Distribución de la población atendida por Relación Institucional, según Modalidad de atención</a:t>
            </a:r>
            <a:endParaRPr lang="es-ES" sz="2000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8371656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4" name="1 Gráfico"/>
          <p:cNvGraphicFramePr/>
          <p:nvPr/>
        </p:nvGraphicFramePr>
        <p:xfrm>
          <a:off x="827584" y="1772816"/>
          <a:ext cx="7416824" cy="410445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ES" sz="2000" dirty="0" smtClean="0"/>
              <a:t>Cuadro 4. Proyectos de atención por Relación Institucional, según Modalidad de atención</a:t>
            </a:r>
            <a:endParaRPr lang="es-ES" sz="2000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939608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5" name="4 Tabla"/>
          <p:cNvGraphicFramePr>
            <a:graphicFrameLocks noGrp="1"/>
          </p:cNvGraphicFramePr>
          <p:nvPr/>
        </p:nvGraphicFramePr>
        <p:xfrm>
          <a:off x="251518" y="1844824"/>
          <a:ext cx="8496946" cy="3705160"/>
        </p:xfrm>
        <a:graphic>
          <a:graphicData uri="http://schemas.openxmlformats.org/drawingml/2006/table">
            <a:tbl>
              <a:tblPr/>
              <a:tblGrid>
                <a:gridCol w="2776229"/>
                <a:gridCol w="1287527"/>
                <a:gridCol w="1182184"/>
                <a:gridCol w="1034411"/>
                <a:gridCol w="1034411"/>
                <a:gridCol w="1182184"/>
              </a:tblGrid>
              <a:tr h="72923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Proyectos</a:t>
                      </a:r>
                    </a:p>
                  </a:txBody>
                  <a:tcPr marL="8626" marR="8626" marT="862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Relación Institucional</a:t>
                      </a:r>
                    </a:p>
                  </a:txBody>
                  <a:tcPr marL="8626" marR="8626" marT="862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8626" marR="8626" marT="862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8626" marR="8626" marT="862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8626" marR="8626" marT="862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8626" marR="8626" marT="862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72923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Modalidad</a:t>
                      </a:r>
                    </a:p>
                  </a:txBody>
                  <a:tcPr marL="8626" marR="8626" marT="862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Oficial</a:t>
                      </a:r>
                    </a:p>
                  </a:txBody>
                  <a:tcPr marL="8626" marR="8626" marT="862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Convenio</a:t>
                      </a:r>
                    </a:p>
                  </a:txBody>
                  <a:tcPr marL="8626" marR="8626" marT="862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Contrato</a:t>
                      </a:r>
                    </a:p>
                  </a:txBody>
                  <a:tcPr marL="8626" marR="8626" marT="862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Otros</a:t>
                      </a:r>
                    </a:p>
                  </a:txBody>
                  <a:tcPr marL="8626" marR="8626" marT="862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general</a:t>
                      </a:r>
                    </a:p>
                  </a:txBody>
                  <a:tcPr marL="8626" marR="8626" marT="862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37184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latin typeface="Calibri" pitchFamily="34" charset="0"/>
                        </a:rPr>
                        <a:t>Atención en la Comunidad</a:t>
                      </a:r>
                    </a:p>
                  </a:txBody>
                  <a:tcPr marL="8626" marR="8626" marT="8626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103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39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38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180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401944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latin typeface="Calibri" pitchFamily="34" charset="0"/>
                        </a:rPr>
                        <a:t>Atención Integral de Tiempo Parcial</a:t>
                      </a:r>
                    </a:p>
                  </a:txBody>
                  <a:tcPr marL="8626" marR="8626" marT="862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87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667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754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7184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latin typeface="Calibri" pitchFamily="34" charset="0"/>
                        </a:rPr>
                        <a:t>Alternativa Familiar</a:t>
                      </a:r>
                    </a:p>
                  </a:txBody>
                  <a:tcPr marL="8626" marR="8626" marT="862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299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410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709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72923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latin typeface="Calibri" pitchFamily="34" charset="0"/>
                        </a:rPr>
                        <a:t>Atención Integral de Tiempo Completo</a:t>
                      </a:r>
                    </a:p>
                  </a:txBody>
                  <a:tcPr marL="8626" marR="8626" marT="862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109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73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182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184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general</a:t>
                      </a:r>
                    </a:p>
                  </a:txBody>
                  <a:tcPr marL="8626" marR="8626" marT="8626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598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410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779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38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1825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ES" sz="2000" dirty="0" smtClean="0"/>
              <a:t>Gráfico 3. Distribución de Proyectos  por Modalidad, según Relación Institucional</a:t>
            </a:r>
            <a:endParaRPr lang="es-ES" sz="2000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939608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3568" y="1844824"/>
            <a:ext cx="7712075" cy="4260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ES" sz="2000" dirty="0" smtClean="0"/>
              <a:t>Cuadro 5. Niños, Niñas y Adolescentes atendidos, por Unidad Organizacional, según Modalidad de atención</a:t>
            </a:r>
            <a:endParaRPr lang="es-ES" sz="2000" dirty="0"/>
          </a:p>
        </p:txBody>
      </p:sp>
      <p:sp>
        <p:nvSpPr>
          <p:cNvPr id="5" name="4 CuadroTexto"/>
          <p:cNvSpPr txBox="1"/>
          <p:nvPr/>
        </p:nvSpPr>
        <p:spPr>
          <a:xfrm>
            <a:off x="539552" y="5157192"/>
            <a:ext cx="770485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200" b="1" dirty="0" smtClean="0">
                <a:latin typeface="Calibri" pitchFamily="34" charset="0"/>
              </a:rPr>
              <a:t>*En los Cuadros 23 al 41 se detalla información por Departamento.</a:t>
            </a:r>
          </a:p>
          <a:p>
            <a:r>
              <a:rPr lang="es-ES" sz="1200" b="1" dirty="0" smtClean="0">
                <a:latin typeface="Calibri" pitchFamily="34" charset="0"/>
              </a:rPr>
              <a:t>En la categoría Montevideo se incluyen datos de:  División CAIF, División Salud, Departamento de Adopciones, División Protección Integral a la Infancia y la Adolescencia, División Protección Integral en Contexto Familiar y Comunitario, División Convenios, Departamento Acogimiento Familiar, DAIF, SIRPA, División Jurídica, Direcciones Regionales, División Estudio y Derivación. </a:t>
            </a:r>
          </a:p>
          <a:p>
            <a:r>
              <a:rPr lang="es-ES" sz="1200" b="1" dirty="0" smtClean="0">
                <a:latin typeface="Calibri" pitchFamily="34" charset="0"/>
              </a:rPr>
              <a:t>** Ver Cuadro 2.1</a:t>
            </a:r>
            <a:endParaRPr lang="es-ES" sz="1200" b="1" dirty="0">
              <a:latin typeface="Calibri" pitchFamily="34" charset="0"/>
            </a:endParaRPr>
          </a:p>
        </p:txBody>
      </p:sp>
      <p:sp>
        <p:nvSpPr>
          <p:cNvPr id="7" name="6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53336"/>
            <a:ext cx="8443664" cy="32327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6" name="5 Tabla"/>
          <p:cNvGraphicFramePr>
            <a:graphicFrameLocks noGrp="1"/>
          </p:cNvGraphicFramePr>
          <p:nvPr/>
        </p:nvGraphicFramePr>
        <p:xfrm>
          <a:off x="539552" y="1700807"/>
          <a:ext cx="8064897" cy="2952328"/>
        </p:xfrm>
        <a:graphic>
          <a:graphicData uri="http://schemas.openxmlformats.org/drawingml/2006/table">
            <a:tbl>
              <a:tblPr/>
              <a:tblGrid>
                <a:gridCol w="3738932"/>
                <a:gridCol w="1476608"/>
                <a:gridCol w="1476608"/>
                <a:gridCol w="1372749"/>
              </a:tblGrid>
              <a:tr h="36280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Población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Unidad Organizacional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725611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Modalidad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Montevideo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Interior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362805">
                <a:tc>
                  <a:txBody>
                    <a:bodyPr/>
                    <a:lstStyle/>
                    <a:p>
                      <a:pPr algn="l" fontAlgn="ctr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Atención en la Comunidad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4827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4216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9043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409999">
                <a:tc>
                  <a:txBody>
                    <a:bodyPr/>
                    <a:lstStyle/>
                    <a:p>
                      <a:pPr algn="l" fontAlgn="ctr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Atención Integral de Tiempo Parcial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21356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50576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71932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62805">
                <a:tc>
                  <a:txBody>
                    <a:bodyPr/>
                    <a:lstStyle/>
                    <a:p>
                      <a:pPr algn="l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Alternativa Familiar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417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1003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1420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65498">
                <a:tc>
                  <a:txBody>
                    <a:bodyPr/>
                    <a:lstStyle/>
                    <a:p>
                      <a:pPr algn="l" fontAlgn="ctr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Atención Integral de Tiempo Completo **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3128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1553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4681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280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29728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57348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87076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ES" sz="2000" dirty="0" smtClean="0"/>
              <a:t>Gráfico 4. Distribución de la población atendida</a:t>
            </a:r>
            <a:endParaRPr lang="es-ES" sz="2000" dirty="0"/>
          </a:p>
        </p:txBody>
      </p:sp>
      <p:sp>
        <p:nvSpPr>
          <p:cNvPr id="24" name="2 Título"/>
          <p:cNvSpPr txBox="1">
            <a:spLocks/>
          </p:cNvSpPr>
          <p:nvPr/>
        </p:nvSpPr>
        <p:spPr>
          <a:xfrm>
            <a:off x="0" y="1412776"/>
            <a:ext cx="4499992" cy="758952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3">
                    <a:shade val="75000"/>
                  </a:schemeClr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Gráfico 4.1 por Modalidad de atención, según Unidad Organizacional</a:t>
            </a:r>
            <a:endParaRPr kumimoji="0" lang="es-ES" sz="1400" b="0" i="0" u="none" strike="noStrike" kern="1200" cap="none" spc="0" normalizeH="0" baseline="0" noProof="0" dirty="0">
              <a:ln>
                <a:noFill/>
              </a:ln>
              <a:solidFill>
                <a:schemeClr val="accent3">
                  <a:shade val="75000"/>
                </a:schemeClr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25" name="2 Título"/>
          <p:cNvSpPr txBox="1">
            <a:spLocks/>
          </p:cNvSpPr>
          <p:nvPr/>
        </p:nvSpPr>
        <p:spPr>
          <a:xfrm>
            <a:off x="4644008" y="1412776"/>
            <a:ext cx="4499992" cy="758952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3">
                    <a:shade val="75000"/>
                  </a:schemeClr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Gráfico 4.2 por Unidad Organizacional, según Modalidad de atención</a:t>
            </a:r>
            <a:endParaRPr kumimoji="0" lang="es-ES" sz="1400" b="0" i="0" u="none" strike="noStrike" kern="1200" cap="none" spc="0" normalizeH="0" baseline="0" noProof="0" dirty="0">
              <a:ln>
                <a:noFill/>
              </a:ln>
              <a:solidFill>
                <a:schemeClr val="accent3">
                  <a:shade val="75000"/>
                </a:schemeClr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53336"/>
            <a:ext cx="7651576" cy="32327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2492896"/>
            <a:ext cx="4320480" cy="33843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88024" y="2636912"/>
            <a:ext cx="4103117" cy="31095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ES" sz="2000" dirty="0" smtClean="0"/>
              <a:t>Cuadro 6. Proyectos de atención por Unidad Organizacional, según Modalidad de atención</a:t>
            </a:r>
            <a:endParaRPr lang="es-ES" sz="2000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53336"/>
            <a:ext cx="7507560" cy="32327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5" name="4 Tabla"/>
          <p:cNvGraphicFramePr>
            <a:graphicFrameLocks noGrp="1"/>
          </p:cNvGraphicFramePr>
          <p:nvPr/>
        </p:nvGraphicFramePr>
        <p:xfrm>
          <a:off x="395536" y="1844824"/>
          <a:ext cx="8352927" cy="3888432"/>
        </p:xfrm>
        <a:graphic>
          <a:graphicData uri="http://schemas.openxmlformats.org/drawingml/2006/table">
            <a:tbl>
              <a:tblPr/>
              <a:tblGrid>
                <a:gridCol w="3991665"/>
                <a:gridCol w="1626234"/>
                <a:gridCol w="1330555"/>
                <a:gridCol w="1404473"/>
              </a:tblGrid>
              <a:tr h="84945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Proyectos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Unidad Organizacional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84945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Modalidad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Montevideo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Interior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42472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latin typeface="Calibri" pitchFamily="34" charset="0"/>
                        </a:rPr>
                        <a:t>Atención en la Comunidad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98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82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180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45401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latin typeface="Calibri" pitchFamily="34" charset="0"/>
                        </a:rPr>
                        <a:t>Atención Integral de Tiempo Parcial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244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510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754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2472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latin typeface="Calibri" pitchFamily="34" charset="0"/>
                        </a:rPr>
                        <a:t>Alternativa Familiar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260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449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709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6134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latin typeface="Calibri" pitchFamily="34" charset="0"/>
                        </a:rPr>
                        <a:t>Atención Integral de Tiempo Completo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98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84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182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472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700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1125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1825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ES" sz="2000" dirty="0" smtClean="0"/>
              <a:t>Gráfico 5. Distribución de Proyectos por Unidad Organizacional, según Modalidad de atención</a:t>
            </a:r>
            <a:endParaRPr lang="es-ES" sz="2000" dirty="0"/>
          </a:p>
        </p:txBody>
      </p:sp>
      <p:sp>
        <p:nvSpPr>
          <p:cNvPr id="6" name="2 Título"/>
          <p:cNvSpPr txBox="1">
            <a:spLocks/>
          </p:cNvSpPr>
          <p:nvPr/>
        </p:nvSpPr>
        <p:spPr>
          <a:xfrm>
            <a:off x="0" y="1412776"/>
            <a:ext cx="4499992" cy="758952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3">
                    <a:shade val="75000"/>
                  </a:schemeClr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Gráfico </a:t>
            </a:r>
            <a:r>
              <a:rPr lang="es-ES" sz="1400" noProof="0" dirty="0" smtClean="0">
                <a:solidFill>
                  <a:schemeClr val="accent3">
                    <a:shade val="75000"/>
                  </a:schemeClr>
                </a:solidFill>
                <a:latin typeface="+mj-lt"/>
                <a:ea typeface="+mj-ea"/>
                <a:cs typeface="+mj-cs"/>
              </a:rPr>
              <a:t>5</a:t>
            </a:r>
            <a:r>
              <a:rPr lang="es-ES" sz="1400" dirty="0" smtClean="0">
                <a:solidFill>
                  <a:schemeClr val="accent3">
                    <a:shade val="75000"/>
                  </a:schemeClr>
                </a:solidFill>
                <a:latin typeface="+mj-lt"/>
                <a:ea typeface="+mj-ea"/>
                <a:cs typeface="+mj-cs"/>
              </a:rPr>
              <a:t>.</a:t>
            </a:r>
            <a:r>
              <a:rPr kumimoji="0" lang="es-ES" sz="1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3">
                    <a:shade val="75000"/>
                  </a:schemeClr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1 por Modalidad de atención, según Unidad Organizacional</a:t>
            </a:r>
            <a:endParaRPr kumimoji="0" lang="es-ES" sz="1400" b="0" i="0" u="none" strike="noStrike" kern="1200" cap="none" spc="0" normalizeH="0" baseline="0" noProof="0" dirty="0">
              <a:ln>
                <a:noFill/>
              </a:ln>
              <a:solidFill>
                <a:schemeClr val="accent3">
                  <a:shade val="75000"/>
                </a:schemeClr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7" name="2 Título"/>
          <p:cNvSpPr txBox="1">
            <a:spLocks/>
          </p:cNvSpPr>
          <p:nvPr/>
        </p:nvSpPr>
        <p:spPr>
          <a:xfrm>
            <a:off x="4644008" y="1412776"/>
            <a:ext cx="4499992" cy="758952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3">
                    <a:shade val="75000"/>
                  </a:schemeClr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Gráfico 5.2 por Unidad Organizacional, según Modalidad de atención</a:t>
            </a:r>
            <a:endParaRPr kumimoji="0" lang="es-ES" sz="1400" b="0" i="0" u="none" strike="noStrike" kern="1200" cap="none" spc="0" normalizeH="0" baseline="0" noProof="0" dirty="0">
              <a:ln>
                <a:noFill/>
              </a:ln>
              <a:solidFill>
                <a:schemeClr val="accent3">
                  <a:shade val="75000"/>
                </a:schemeClr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8227640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2276872"/>
            <a:ext cx="4260850" cy="3756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4008" y="2492896"/>
            <a:ext cx="4320480" cy="3382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Marcador de texto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smtClean="0"/>
              <a:t>Distribución según Modalidades y Perfiles</a:t>
            </a:r>
            <a:endParaRPr lang="es-E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ES" sz="2000" dirty="0" smtClean="0"/>
              <a:t>Cuadro 7. Niños, Niñas y Adolescentes atendidos en la Modalidad Atención a la Comunidad, por Relación Institucional, según Perfil</a:t>
            </a:r>
            <a:endParaRPr lang="es-ES" sz="2000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8083624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5" name="4 Tabla"/>
          <p:cNvGraphicFramePr>
            <a:graphicFrameLocks noGrp="1"/>
          </p:cNvGraphicFramePr>
          <p:nvPr/>
        </p:nvGraphicFramePr>
        <p:xfrm>
          <a:off x="395536" y="1628799"/>
          <a:ext cx="8496944" cy="4494791"/>
        </p:xfrm>
        <a:graphic>
          <a:graphicData uri="http://schemas.openxmlformats.org/drawingml/2006/table">
            <a:tbl>
              <a:tblPr/>
              <a:tblGrid>
                <a:gridCol w="2808312"/>
                <a:gridCol w="1912212"/>
                <a:gridCol w="1234599"/>
                <a:gridCol w="1307222"/>
                <a:gridCol w="1234599"/>
              </a:tblGrid>
              <a:tr h="41662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Modalidad Atención a la Comunidad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Relación Institucional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20831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Perfil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Oficial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Convenios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Otros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208313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Apoyo al Egreso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27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13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40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09973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Áreas pedagógicas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167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167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09973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Atención al Niño y la Familia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456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456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09973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Atención comunitaria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913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913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8313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Capacitación y Formación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314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50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364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8313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Educativo, recreativo y social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181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75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57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313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8313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Equipo territorial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13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1475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1209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2697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8313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Estudio y Derivación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2287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2287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8313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Formación en Deportes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122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122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9973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Legitimación Adoptiva y Adopción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676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676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9973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Libertad Asistida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430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129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559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9973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Libertad Vigilada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14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14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9973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Prestaciones Económicas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96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96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9973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Promoción de jóvenes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109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109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1662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Tratamiento ambulatorio por Consumo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53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53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3768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Víctimas de Violencia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177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177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9973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5777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1987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1279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9043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ES" sz="2000" dirty="0" smtClean="0"/>
              <a:t>Cuadro 8. Proyectos en la Modalidad Atención a la Comunidad, por Relación Institucional, según Perfil</a:t>
            </a:r>
            <a:endParaRPr lang="es-ES" sz="2000" dirty="0"/>
          </a:p>
        </p:txBody>
      </p:sp>
      <p:sp>
        <p:nvSpPr>
          <p:cNvPr id="7" name="6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381328"/>
            <a:ext cx="8371656" cy="395280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5" name="4 Tabla"/>
          <p:cNvGraphicFramePr>
            <a:graphicFrameLocks noGrp="1"/>
          </p:cNvGraphicFramePr>
          <p:nvPr/>
        </p:nvGraphicFramePr>
        <p:xfrm>
          <a:off x="251520" y="1484784"/>
          <a:ext cx="8568952" cy="4752531"/>
        </p:xfrm>
        <a:graphic>
          <a:graphicData uri="http://schemas.openxmlformats.org/drawingml/2006/table">
            <a:tbl>
              <a:tblPr/>
              <a:tblGrid>
                <a:gridCol w="4284476"/>
                <a:gridCol w="1224136"/>
                <a:gridCol w="1147628"/>
                <a:gridCol w="841593"/>
                <a:gridCol w="1071119"/>
              </a:tblGrid>
              <a:tr h="45262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Modalidad Atención a la Comunidad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Relación Institucional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226311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Perfil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Oficial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Convenios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Otros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22631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Apoyo al Egreso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2631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Apoyo terapéutico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2631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Áreas pedagógicas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2631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Atención al Niño y la Familia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11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11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2631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Atención comunitaria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24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24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2631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Capacitación y Formación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631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Educativo, recreativo y social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11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631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Equipo territorial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25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31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57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631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Estudio y Derivación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25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25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631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Formación en Deportes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631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Legitimación Adoptiva y Adopción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631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Libertad Asistida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20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26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631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Libertad Vigilada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631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Prestaciones Económicas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631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Promoción de jóvenes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631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Tratamiento ambulatorio por Consumo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631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Víctimas de Violencia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631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DD6E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103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DD6E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39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DD6E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38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DD6E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180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DD6E9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ES" sz="2000" dirty="0" smtClean="0"/>
              <a:t>Cuadro 9. Niños, Niñas y Adolescentes atendidos en la Modalidad Atención a la Comunidad, por Unidad Organizacional, según Perfil</a:t>
            </a:r>
            <a:endParaRPr lang="es-ES" sz="2000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8155632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5" name="4 Tabla"/>
          <p:cNvGraphicFramePr>
            <a:graphicFrameLocks noGrp="1"/>
          </p:cNvGraphicFramePr>
          <p:nvPr/>
        </p:nvGraphicFramePr>
        <p:xfrm>
          <a:off x="323528" y="1700806"/>
          <a:ext cx="8424936" cy="4320481"/>
        </p:xfrm>
        <a:graphic>
          <a:graphicData uri="http://schemas.openxmlformats.org/drawingml/2006/table">
            <a:tbl>
              <a:tblPr/>
              <a:tblGrid>
                <a:gridCol w="3528392"/>
                <a:gridCol w="2240033"/>
                <a:gridCol w="1389893"/>
                <a:gridCol w="1266618"/>
              </a:tblGrid>
              <a:tr h="41401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Modalidad Atención a la Comunidad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Unidad Organizacional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21702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Perfil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Montevideo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Interior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21702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Apoyo al Egreso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40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40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1702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Áreas pedagógicas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167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167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1702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Atención al Niño y la Familia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74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382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456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1702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Atención comunitaria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522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391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913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702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Capacitación y Formación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292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72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364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702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Educativo, recreativo y social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132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181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313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702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Equipo territorial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1810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887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2697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702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Estudio y Derivación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342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1945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2287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702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Formación en Deportes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122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122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702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Legitimación Adoptiva y Adopción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676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676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702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Libertad Asistida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385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174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559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702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Libertad Vigilada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14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14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702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Prestaciones Económicas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96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96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702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Promoción de jóvenes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109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109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702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Tratamiento ambulatorio por Consumo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53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53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702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Víctimas de Violencia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160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17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177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702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4827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4216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9043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ES" sz="2000" dirty="0" smtClean="0"/>
              <a:t>Cuadro 10. Proyectos en la Modalidad Atención a la Comunidad, por Unidad Organizacional, según Perfil</a:t>
            </a:r>
            <a:endParaRPr lang="es-ES" sz="2000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363544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7" name="6 Tabla"/>
          <p:cNvGraphicFramePr>
            <a:graphicFrameLocks noGrp="1"/>
          </p:cNvGraphicFramePr>
          <p:nvPr/>
        </p:nvGraphicFramePr>
        <p:xfrm>
          <a:off x="251520" y="1756752"/>
          <a:ext cx="8568952" cy="4480560"/>
        </p:xfrm>
        <a:graphic>
          <a:graphicData uri="http://schemas.openxmlformats.org/drawingml/2006/table">
            <a:tbl>
              <a:tblPr/>
              <a:tblGrid>
                <a:gridCol w="4467573"/>
                <a:gridCol w="1464778"/>
                <a:gridCol w="1222955"/>
                <a:gridCol w="1413646"/>
              </a:tblGrid>
              <a:tr h="40708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Modalidad</a:t>
                      </a:r>
                      <a:r>
                        <a:rPr lang="es-UY" sz="1400" b="1" i="0" u="none" strike="noStrike" baseline="0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 Atención a la Comunidad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Unidad</a:t>
                      </a:r>
                      <a:r>
                        <a:rPr lang="es-UY" sz="1400" b="1" i="0" u="none" strike="noStrike" baseline="0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 Organizacional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UY" sz="14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UY" sz="14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20354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Perfil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Montevideo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Interior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20354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Apoyo al Egreso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0354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Apoyo terapéutico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354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Áreas pedagógicas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354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Atención al Niño y la Familia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11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354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Atención comunitaria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15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24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354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Capacitación y Formación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354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Educativo, recreativo y social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11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354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Equipo territorial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43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14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57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354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Estudio y Derivación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24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25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354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Formación en Deportes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354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Legitimación Adoptiva y Adopción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354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Libertad Asistida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17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26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354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Libertad Vigilada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354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Prestaciones Económicas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354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Promoción de jóvenes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354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Tratamiento ambulatorio por Consumo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354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Víctimas de Violencia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354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98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82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180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s-ES" sz="2000" dirty="0" smtClean="0"/>
              <a:t>Cuadro 11. Niños, Niñas y Adolescentes atendidos en la Modalidad Atención Integral de Tiempo Parcial, por Relación Institucional, según Perfil</a:t>
            </a:r>
            <a:endParaRPr lang="es-ES" sz="2000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8083624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5" name="4 Tabla"/>
          <p:cNvGraphicFramePr>
            <a:graphicFrameLocks noGrp="1"/>
          </p:cNvGraphicFramePr>
          <p:nvPr/>
        </p:nvGraphicFramePr>
        <p:xfrm>
          <a:off x="323528" y="1700807"/>
          <a:ext cx="8568952" cy="4464492"/>
        </p:xfrm>
        <a:graphic>
          <a:graphicData uri="http://schemas.openxmlformats.org/drawingml/2006/table">
            <a:tbl>
              <a:tblPr/>
              <a:tblGrid>
                <a:gridCol w="4104456"/>
                <a:gridCol w="1677482"/>
                <a:gridCol w="1238673"/>
                <a:gridCol w="1548341"/>
              </a:tblGrid>
              <a:tr h="279474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Modalidad Atención Integral de Tiempo Parcial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Relación Institucional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28771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Perfil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Oficial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Convenios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354895">
                <a:tc gridSpan="2"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Adolescentes embarazadas, Madres y o  Padres con hijos.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s-UY"/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50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50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5751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Albergue Tiempo Parcial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14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14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35489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Atención con referente familiar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11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11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54895">
                <a:tc gridSpan="2"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Atención en distintos modelos de Acogimiento Familiar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s-UY"/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82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82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751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CAIF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50686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50686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751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Centro Diurno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1856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107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1963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751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Centro Juvenil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313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5226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5539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751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Club de Niños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1013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9656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10669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751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Discapacidad Tiempo Parcial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1439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1439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751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Niño en Situación de Calle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124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758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882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751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Orientación, Capacitación y Formación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150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150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751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Tratamiento por Consumo de Sustancias psicoactivas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751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Víctimas de Violencia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442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442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751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3475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68457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71932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2000" dirty="0" smtClean="0"/>
              <a:t>Cuadro 12. Proyectos en la Modalidad Atención Integral de Tiempo Parcial, por Relación Institucional, según Perfil</a:t>
            </a:r>
            <a:endParaRPr lang="es-ES" sz="2000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8083624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7" name="6 Tabla"/>
          <p:cNvGraphicFramePr>
            <a:graphicFrameLocks noGrp="1"/>
          </p:cNvGraphicFramePr>
          <p:nvPr/>
        </p:nvGraphicFramePr>
        <p:xfrm>
          <a:off x="251520" y="1556792"/>
          <a:ext cx="8352928" cy="4608508"/>
        </p:xfrm>
        <a:graphic>
          <a:graphicData uri="http://schemas.openxmlformats.org/drawingml/2006/table">
            <a:tbl>
              <a:tblPr/>
              <a:tblGrid>
                <a:gridCol w="4549363"/>
                <a:gridCol w="1491594"/>
                <a:gridCol w="1118696"/>
                <a:gridCol w="1193275"/>
              </a:tblGrid>
              <a:tr h="439979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Modalidad</a:t>
                      </a:r>
                      <a:r>
                        <a:rPr lang="es-UY" sz="1400" b="1" i="0" u="none" strike="noStrike" baseline="0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 Atención Integral de Tiempo Parcial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Relación Institucional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UY" sz="14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UY" sz="14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51971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Perfil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Oficial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Convenio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259859">
                <a:tc gridSpan="2"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Adolescentes embarazadas, Madres y o  Padres con hijos.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s-UY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59859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Albergue Tiempo Parcial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9859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Atención con referente familiar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9859">
                <a:tc gridSpan="2"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Atención en distintos modelos de Acogimiento Familiar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s-UY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9859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CAIF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383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383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9859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Centro Diurno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37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38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9859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Centro Juvenil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13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85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98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9859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Club de Niños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24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135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159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9859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Discapacidad Tiempo Parcial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32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32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9859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Niño en Situación de Calle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17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21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9859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Orientación, Capacitación y Formación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70644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Tratamiento por Consumo de Sustancias psicoactivas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9859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Víctimas de Violencia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11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11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9859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87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667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754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s-ES" sz="2000" dirty="0" smtClean="0"/>
              <a:t>Cuadro 13. Niños, Niñas y Adolescentes atendidos en la Modalidad Atención Integral de Tiempo Parcial, por Unidad Organizacional, según Perfil</a:t>
            </a:r>
            <a:endParaRPr lang="es-ES" sz="2000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651576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7" name="6 Marcador de contenido"/>
          <p:cNvGraphicFramePr>
            <a:graphicFrameLocks noGrp="1"/>
          </p:cNvGraphicFramePr>
          <p:nvPr>
            <p:ph sz="quarter" idx="1"/>
          </p:nvPr>
        </p:nvGraphicFramePr>
        <p:xfrm>
          <a:off x="395536" y="1772817"/>
          <a:ext cx="8424935" cy="4248470"/>
        </p:xfrm>
        <a:graphic>
          <a:graphicData uri="http://schemas.openxmlformats.org/drawingml/2006/table">
            <a:tbl>
              <a:tblPr/>
              <a:tblGrid>
                <a:gridCol w="4175838"/>
                <a:gridCol w="1391946"/>
                <a:gridCol w="1318685"/>
                <a:gridCol w="1538466"/>
              </a:tblGrid>
              <a:tr h="46754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Modalidad Atención Integral de Tiempo Parcial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Unidad Organizacional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28544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Perfil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Montevideo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Interior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27217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Adolescentes embarazadas, Madres y o  Padres con hijos.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45542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Albergue Tiempo Parcial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27510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Atención con referente familiar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9821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Atención en distintos modelos de Acogimiento Familiar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82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82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322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CAIF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11583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39103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50686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322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Centro Diurno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543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1420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1963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322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Centro Juvenil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2950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2589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5539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322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Club de Niños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4295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6374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10669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322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Discapacidad Tiempo Parcial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813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626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1439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322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Niño en Situación de Calle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652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230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882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322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Orientación, Capacitación y Formación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139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150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305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Tratamiento por Consumo de Sustancias psicoactivas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322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Víctimas de Violencia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361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81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442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322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21356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50576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71932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ES" sz="2000" dirty="0" smtClean="0"/>
              <a:t>Cuadro 14. Proyectos en la Modalidad Atención Integral de Tiempo Parcial por Unidad Organizacional, según Perfil</a:t>
            </a:r>
            <a:endParaRPr lang="es-ES" sz="2000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219528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7" name="6 Marcador de contenido"/>
          <p:cNvGraphicFramePr>
            <a:graphicFrameLocks noGrp="1"/>
          </p:cNvGraphicFramePr>
          <p:nvPr>
            <p:ph sz="quarter" idx="1"/>
          </p:nvPr>
        </p:nvGraphicFramePr>
        <p:xfrm>
          <a:off x="395537" y="1700807"/>
          <a:ext cx="8424936" cy="4148285"/>
        </p:xfrm>
        <a:graphic>
          <a:graphicData uri="http://schemas.openxmlformats.org/drawingml/2006/table">
            <a:tbl>
              <a:tblPr/>
              <a:tblGrid>
                <a:gridCol w="4175838"/>
                <a:gridCol w="1391945"/>
                <a:gridCol w="1318686"/>
                <a:gridCol w="1538467"/>
              </a:tblGrid>
              <a:tr h="43978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Modalidad Atención Integral de Tiempo Parcial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Unidad</a:t>
                      </a:r>
                      <a:r>
                        <a:rPr lang="es-ES" sz="1400" b="1" i="0" u="none" strike="noStrike" baseline="0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 Organizacional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20828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Perfil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Montevideo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Interior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407272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Adolescentes embarazadas, Madres y o  Padres con hijos.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73650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Albergue Tiempo Parcial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29710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Atención con referente familiar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7069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Atención en distintos modelos de Acogimiento Familiar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9710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CAIF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80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303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383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9710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Centro Diurno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29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38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9710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Centro Juvenil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49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49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98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9710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Club de Niños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60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99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159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9710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Discapacidad Tiempo Parcial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16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16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32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9710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Niño en Situación de Calle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15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21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9710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Orientación, Capacitación y Formación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7353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Tratamiento por Consumo de Sustancias psicoactivas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9710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Víctimas de Violencia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11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8783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244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510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754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es-ES" sz="2000" dirty="0" smtClean="0"/>
              <a:t>Cuadro 15. Niños, Niñas y Adolescentes atendidos en la Modalidad Alternativa Familiar, por Relación Institucional, según Perfil</a:t>
            </a:r>
            <a:endParaRPr lang="es-ES" sz="2000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723584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5" name="4 Tabla"/>
          <p:cNvGraphicFramePr>
            <a:graphicFrameLocks noGrp="1"/>
          </p:cNvGraphicFramePr>
          <p:nvPr/>
        </p:nvGraphicFramePr>
        <p:xfrm>
          <a:off x="395536" y="1844824"/>
          <a:ext cx="8352928" cy="3612862"/>
        </p:xfrm>
        <a:graphic>
          <a:graphicData uri="http://schemas.openxmlformats.org/drawingml/2006/table">
            <a:tbl>
              <a:tblPr/>
              <a:tblGrid>
                <a:gridCol w="4176464"/>
                <a:gridCol w="1342435"/>
                <a:gridCol w="1586760"/>
                <a:gridCol w="1247269"/>
              </a:tblGrid>
              <a:tr h="55114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Modalidad Alternativa Familiar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Relación Institucional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55114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Perfil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Oficial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Contrato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275570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Cuidadoras de Primera Atención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350342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Hogar Acogimiento Fliar - Flia ajena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134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134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62804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Hogar Acogimiento Fliar - Flia ampliada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5727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Hogar Acogimiento Fliar - Flia extensa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537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537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60040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Hogares de Acogimiento Familiar - Urgencia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60040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Hogares de Alternativa Familiar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611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611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44510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654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766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1420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ES" sz="2000" dirty="0" smtClean="0"/>
              <a:t>Cuadro 16. Proyectos en la Modalidad Alternativa Familiar, por Relación Institucional, según Perfil</a:t>
            </a:r>
            <a:endParaRPr lang="es-ES" sz="2000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723584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5" name="4 Tabla"/>
          <p:cNvGraphicFramePr>
            <a:graphicFrameLocks noGrp="1"/>
          </p:cNvGraphicFramePr>
          <p:nvPr/>
        </p:nvGraphicFramePr>
        <p:xfrm>
          <a:off x="395536" y="1988840"/>
          <a:ext cx="8280920" cy="3384377"/>
        </p:xfrm>
        <a:graphic>
          <a:graphicData uri="http://schemas.openxmlformats.org/drawingml/2006/table">
            <a:tbl>
              <a:tblPr/>
              <a:tblGrid>
                <a:gridCol w="4177101"/>
                <a:gridCol w="1319086"/>
                <a:gridCol w="1559160"/>
                <a:gridCol w="1225573"/>
              </a:tblGrid>
              <a:tr h="445891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Modalidad Alternativa Familiar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Relación Institucional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38178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Perfil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Oficial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Contrato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35779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Cuidadoras de Primera Atención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49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49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35779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Hogar Acogimiento Fliar - Flia ajena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93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93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7756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Hogar Acogimiento Fliar - Flia ampliada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33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33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73977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Hogar Acogimiento Fliar - Flia extensa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268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268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73977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Hogares de Acogimiento Familiar - Urgencia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15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15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5779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Hogares de Alternativa Familiar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250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251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5779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299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410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709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ES" sz="2000" dirty="0" smtClean="0"/>
              <a:t>Cuadro 17. Niños, Niñas y Adolescentes atendidos en la Modalidad Alternativa Familiar, por Unidad Organizacional, según Perfil</a:t>
            </a:r>
            <a:endParaRPr lang="es-ES" sz="2000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867600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5" name="4 Tabla"/>
          <p:cNvGraphicFramePr>
            <a:graphicFrameLocks noGrp="1"/>
          </p:cNvGraphicFramePr>
          <p:nvPr/>
        </p:nvGraphicFramePr>
        <p:xfrm>
          <a:off x="539552" y="1772816"/>
          <a:ext cx="8064896" cy="3888431"/>
        </p:xfrm>
        <a:graphic>
          <a:graphicData uri="http://schemas.openxmlformats.org/drawingml/2006/table">
            <a:tbl>
              <a:tblPr/>
              <a:tblGrid>
                <a:gridCol w="4176464"/>
                <a:gridCol w="1368152"/>
                <a:gridCol w="1152128"/>
                <a:gridCol w="1368152"/>
              </a:tblGrid>
              <a:tr h="661859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Modalidad Alternativa</a:t>
                      </a:r>
                      <a:r>
                        <a:rPr lang="es-ES" sz="1400" b="1" i="0" u="none" strike="noStrike" baseline="0" dirty="0" smtClean="0">
                          <a:solidFill>
                            <a:srgbClr val="000000"/>
                          </a:solidFill>
                          <a:latin typeface="Calibri"/>
                        </a:rPr>
                        <a:t> Familiar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Unidad Organizacional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661859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Perfil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Montevideo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Interior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33093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Cuidadoras de Primera Atención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33093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Hogar Acogimiento Fliar - Flia ajena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94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134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13663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Hogar Acogimiento Fliar - Flia ampliada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13663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Hogar Acogimiento Fliar - Flia extensa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216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321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537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13663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Hogares de Acogimiento Familiar - Urgencia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3093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Hogares de Alternativa Familiar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556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611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3093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417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1003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1420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ES" sz="2000" dirty="0" smtClean="0"/>
              <a:t>Cuadro 18. Proyectos en la Modalidad Alternativa Familiar  por Unidad Organizacional, según Perfil</a:t>
            </a:r>
            <a:endParaRPr lang="es-ES" sz="2000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291536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5" name="4 Tabla"/>
          <p:cNvGraphicFramePr>
            <a:graphicFrameLocks noGrp="1"/>
          </p:cNvGraphicFramePr>
          <p:nvPr/>
        </p:nvGraphicFramePr>
        <p:xfrm>
          <a:off x="467544" y="1844824"/>
          <a:ext cx="7992888" cy="3384375"/>
        </p:xfrm>
        <a:graphic>
          <a:graphicData uri="http://schemas.openxmlformats.org/drawingml/2006/table">
            <a:tbl>
              <a:tblPr/>
              <a:tblGrid>
                <a:gridCol w="4104456"/>
                <a:gridCol w="1368152"/>
                <a:gridCol w="1152128"/>
                <a:gridCol w="1368152"/>
              </a:tblGrid>
              <a:tr h="50554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Modalidad Alternativa</a:t>
                      </a:r>
                      <a:r>
                        <a:rPr lang="es-ES" sz="1400" b="1" i="0" u="none" strike="noStrike" baseline="0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 Familiar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Unidad Organizacional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43285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Perfil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Montevideo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Interior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34824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Cuidadoras de Primera Atención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47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49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34824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Hogar Acogimiento Fliar - Flia ajena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39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54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93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4823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Hogar Acogimiento Fliar - Flia ampliada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11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22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33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4823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Hogar Acogimiento Fliar - Flia extensa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112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156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268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4823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Hogares de Acogimiento Familiar - Urgencia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15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15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4824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Hogares de Alternativa Familiar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36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215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251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5653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260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449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709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s-ES" sz="2000" dirty="0" smtClean="0"/>
              <a:t>Cuadro 19. Niños, Niñas y Adolescentes atendidos en la Modalidad Atención Integral de Tiempo Completo, por Relación Institucional, según Perfil</a:t>
            </a:r>
            <a:endParaRPr lang="es-ES" sz="2000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219528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7" name="6 Marcador de contenido"/>
          <p:cNvGraphicFramePr>
            <a:graphicFrameLocks noGrp="1"/>
          </p:cNvGraphicFramePr>
          <p:nvPr>
            <p:ph sz="quarter" idx="1"/>
          </p:nvPr>
        </p:nvGraphicFramePr>
        <p:xfrm>
          <a:off x="467544" y="1700807"/>
          <a:ext cx="8208912" cy="4536505"/>
        </p:xfrm>
        <a:graphic>
          <a:graphicData uri="http://schemas.openxmlformats.org/drawingml/2006/table">
            <a:tbl>
              <a:tblPr/>
              <a:tblGrid>
                <a:gridCol w="4113931"/>
                <a:gridCol w="1613307"/>
                <a:gridCol w="1290645"/>
                <a:gridCol w="1191029"/>
              </a:tblGrid>
              <a:tr h="534721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Modalidad Atención Integral de Tiempo Completo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Relación Institucional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267361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Perfil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Oficial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Convenios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26736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24 Horas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939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1136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2075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6736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Albergue Tiempo Completo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197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197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736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Centro de Ingreso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192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229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736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Centro de Internación Transitoria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296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296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736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Discapacidad Tiempo Completo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596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659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736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Educativas Altamente específicas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303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303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736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Hogar Pequeño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736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Madres Adolescentes y adolescentes embarazadas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736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Niño en Situacion de Calle de Tiempo Completo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736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Niños de 0 a 7 años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736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Privación de Libertad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565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565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736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Régimen de Semi-Libertad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8730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Tratamiento por Consumo de Sustancias psicoactivas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106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106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736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2210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2471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4681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ES" sz="2000" dirty="0" smtClean="0"/>
              <a:t>Cuadro 20. Proyectos en la Modalidad Atención Integral de Tiempo Completo, por Relación Institucional, según Perfil</a:t>
            </a:r>
            <a:endParaRPr lang="es-ES" sz="2000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219528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5" name="6 Marcador de contenido"/>
          <p:cNvGraphicFramePr>
            <a:graphicFrameLocks noGrp="1"/>
          </p:cNvGraphicFramePr>
          <p:nvPr>
            <p:ph sz="quarter" idx="1"/>
          </p:nvPr>
        </p:nvGraphicFramePr>
        <p:xfrm>
          <a:off x="251520" y="1628803"/>
          <a:ext cx="8568952" cy="4464493"/>
        </p:xfrm>
        <a:graphic>
          <a:graphicData uri="http://schemas.openxmlformats.org/drawingml/2006/table">
            <a:tbl>
              <a:tblPr/>
              <a:tblGrid>
                <a:gridCol w="4294366"/>
                <a:gridCol w="1684066"/>
                <a:gridCol w="1347253"/>
                <a:gridCol w="1243267"/>
              </a:tblGrid>
              <a:tr h="52786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Modalidad Atención Integral de Tiempo Completo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Relación Institucional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26393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Perfil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Oficial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Convenios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263932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24 Horas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58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34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92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63932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Albergue Tiempo Completo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3932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Centro de Ingreso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3932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Centro de Internación Transitoria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3932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Discapacidad Tiempo Completo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12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14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3932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Educativas Altamente específicas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11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11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7032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Hogar Pequeño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8160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Madres Adolescentes y adolescentes embarazadas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8160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Niño en Situacion de Calle de Tiempo Completo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3932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Niños de 0 a 7 años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3932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Privación de Libertad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24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24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3932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Régimen de Semi-Libertad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672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Tratamiento por Consumo de Sustancias psicoactivas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3932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109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73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182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s-ES" sz="2000" dirty="0" smtClean="0"/>
              <a:t>Cuadro 21. Niños, Niñas y Adolescentes atendidos en la Modalidad Atención Integral de Tiempo Completo, por Unidad Organizacional, según Perfil</a:t>
            </a:r>
            <a:endParaRPr lang="es-ES" sz="2000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579568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5" name="4 Tabla"/>
          <p:cNvGraphicFramePr>
            <a:graphicFrameLocks noGrp="1"/>
          </p:cNvGraphicFramePr>
          <p:nvPr/>
        </p:nvGraphicFramePr>
        <p:xfrm>
          <a:off x="467544" y="1700810"/>
          <a:ext cx="8208912" cy="4464488"/>
        </p:xfrm>
        <a:graphic>
          <a:graphicData uri="http://schemas.openxmlformats.org/drawingml/2006/table">
            <a:tbl>
              <a:tblPr/>
              <a:tblGrid>
                <a:gridCol w="4140778"/>
                <a:gridCol w="1598196"/>
                <a:gridCol w="1234969"/>
                <a:gridCol w="1234969"/>
              </a:tblGrid>
              <a:tr h="44409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Modalidad Atención Integral</a:t>
                      </a:r>
                      <a:r>
                        <a:rPr lang="es-ES" sz="1400" b="1" i="0" u="none" strike="noStrike" baseline="0" dirty="0" smtClean="0">
                          <a:solidFill>
                            <a:srgbClr val="000000"/>
                          </a:solidFill>
                          <a:latin typeface="Calibri"/>
                        </a:rPr>
                        <a:t> de Tiempo Completo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Unidad Organizacional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267871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Perfil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Montevideo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Interior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26787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24 Horas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858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1217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2075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6787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Albergue Tiempo Completo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197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197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787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Centro de Ingreso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192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229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787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Centro de Internación Transitoria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271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296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787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Discapacidad Tiempo Completo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440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219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659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787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Educativas Altamente específicas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274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303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787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Hogar Pequeño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787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Madres Adolescentes y adolescentes embarazadas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787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Niño en Situacion de Calle de Tiempo Completo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787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Niños de 0 a 7 años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787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Privación de Libertad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555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565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787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Régimen de Semi-Libertad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70202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Tratamiento por Consumo de Sustancias psicoactivas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106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106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787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3128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1553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4681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ES" sz="2000" dirty="0" smtClean="0"/>
              <a:t>Cuadro 22. Proyectos en la Modalidad Atención Integral de Tiempo Completo por Unidad Organizacional, según Perfil</a:t>
            </a:r>
            <a:endParaRPr lang="es-ES" sz="2000" dirty="0"/>
          </a:p>
        </p:txBody>
      </p:sp>
      <p:sp>
        <p:nvSpPr>
          <p:cNvPr id="7" name="6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939608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5" name="4 Tabla"/>
          <p:cNvGraphicFramePr>
            <a:graphicFrameLocks noGrp="1"/>
          </p:cNvGraphicFramePr>
          <p:nvPr/>
        </p:nvGraphicFramePr>
        <p:xfrm>
          <a:off x="395536" y="1700809"/>
          <a:ext cx="8424936" cy="4536506"/>
        </p:xfrm>
        <a:graphic>
          <a:graphicData uri="http://schemas.openxmlformats.org/drawingml/2006/table">
            <a:tbl>
              <a:tblPr/>
              <a:tblGrid>
                <a:gridCol w="4249747"/>
                <a:gridCol w="1640253"/>
                <a:gridCol w="1267468"/>
                <a:gridCol w="1267468"/>
              </a:tblGrid>
              <a:tr h="45125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Modalidad Atención Integral</a:t>
                      </a:r>
                      <a:r>
                        <a:rPr lang="es-ES" sz="1400" b="1" i="0" u="none" strike="noStrike" baseline="0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 de Tiempo Completo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Unidad</a:t>
                      </a:r>
                      <a:r>
                        <a:rPr lang="es-ES" sz="1400" b="1" i="0" u="none" strike="noStrike" baseline="0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 Organizacional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27219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Perfil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Montevideo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Interior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272192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24 Horas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29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63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92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72192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Albergue Tiempo Completo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72192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Centro de Ingreso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72192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Centro de Internación Transitoria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72192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Discapacidad Tiempo Completo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14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72192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Educativas Altamente específicas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10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11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72192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Hogar Pequeño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72192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Madres Adolescentes y adolescentes embarazadas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72192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Niño en Situacion de Calle de Tiempo Completo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72192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Niños de 0 a 7 años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72192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Privación de Libertad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17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24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72192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Régimen de Semi-Libertad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7456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Tratamiento por Consumo de Sustancias psicoactivas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2192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98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84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182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8 Marcador de texto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ES" dirty="0" smtClean="0"/>
              <a:t>Información por Departamentos</a:t>
            </a:r>
            <a:endParaRPr lang="es-ES" baseline="30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2000" dirty="0" smtClean="0"/>
              <a:t>Cuadro 23. Distribución de Población y Proyectos en Artigas, según Modalidad y Perfil</a:t>
            </a:r>
            <a:endParaRPr lang="es-ES" sz="2000" dirty="0"/>
          </a:p>
        </p:txBody>
      </p:sp>
      <p:sp>
        <p:nvSpPr>
          <p:cNvPr id="8" name="7 CuadroTexto"/>
          <p:cNvSpPr txBox="1"/>
          <p:nvPr/>
        </p:nvSpPr>
        <p:spPr>
          <a:xfrm>
            <a:off x="755576" y="5805264"/>
            <a:ext cx="74888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200" b="1" dirty="0" smtClean="0">
                <a:latin typeface="Calibri" pitchFamily="34" charset="0"/>
              </a:rPr>
              <a:t>*Los jóvenes que cumplen Medidas Privativas y No Privativas de Libertad que se muestran en los Cuadros por Departamento, están incluidos en los Cuadros de SIRPA.</a:t>
            </a:r>
            <a:endParaRPr lang="es-ES" sz="1200" b="1" dirty="0">
              <a:latin typeface="Calibri" pitchFamily="34" charset="0"/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795592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9" name="8 Marcador de contenido"/>
          <p:cNvGraphicFramePr>
            <a:graphicFrameLocks noGrp="1"/>
          </p:cNvGraphicFramePr>
          <p:nvPr>
            <p:ph sz="quarter" idx="1"/>
          </p:nvPr>
        </p:nvGraphicFramePr>
        <p:xfrm>
          <a:off x="611560" y="1628800"/>
          <a:ext cx="8064897" cy="4041456"/>
        </p:xfrm>
        <a:graphic>
          <a:graphicData uri="http://schemas.openxmlformats.org/drawingml/2006/table">
            <a:tbl>
              <a:tblPr/>
              <a:tblGrid>
                <a:gridCol w="4032448"/>
                <a:gridCol w="1944216"/>
                <a:gridCol w="2088233"/>
              </a:tblGrid>
              <a:tr h="576064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Artigas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Población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Proyectos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24752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Atención en la Comunidad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274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752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Atención comunitaria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70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4752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Equipo territorial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68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752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Estudio y Derivación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134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752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Libertad Asistida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752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Atención Integral de Tiempo Parcial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2373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752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CAIF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2240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16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4752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Centro Diurno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133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752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Alternativa Familiar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55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752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Hogar Acogimiento Fliar - Flia extensa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4752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Hogares de Alternativa Familiar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53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28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752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Atención Integral de Tiempo Completo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35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752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24 Horas</a:t>
                      </a:r>
                    </a:p>
                  </a:txBody>
                  <a:tcPr marL="85725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35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752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2737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54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2000" dirty="0" smtClean="0"/>
              <a:t>Cuadro 24. Distribución de Población y Proyectos Canelones, según Modalidad y Perfil</a:t>
            </a:r>
            <a:endParaRPr lang="es-ES" sz="2000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8011616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7" name="6 Tabla"/>
          <p:cNvGraphicFramePr>
            <a:graphicFrameLocks noGrp="1"/>
          </p:cNvGraphicFramePr>
          <p:nvPr/>
        </p:nvGraphicFramePr>
        <p:xfrm>
          <a:off x="323528" y="1412776"/>
          <a:ext cx="8496944" cy="4896546"/>
        </p:xfrm>
        <a:graphic>
          <a:graphicData uri="http://schemas.openxmlformats.org/drawingml/2006/table">
            <a:tbl>
              <a:tblPr/>
              <a:tblGrid>
                <a:gridCol w="4703665"/>
                <a:gridCol w="1972505"/>
                <a:gridCol w="1820774"/>
              </a:tblGrid>
              <a:tr h="205566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Canelones</a:t>
                      </a:r>
                      <a:endParaRPr lang="es-UY" sz="12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Población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Proyectos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260610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Atención en la Comunidad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678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0610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latin typeface="Calibri" pitchFamily="34" charset="0"/>
                        </a:rPr>
                        <a:t>Atención al Niño y la Familia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210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latin typeface="Calibri" pitchFamily="34" charset="0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60610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latin typeface="Calibri" pitchFamily="34" charset="0"/>
                        </a:rPr>
                        <a:t>Estudio y Derivación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468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latin typeface="Calibri" pitchFamily="34" charset="0"/>
                        </a:rPr>
                        <a:t>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0610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Atención Integral de Tiempo Parcial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9719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93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0610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latin typeface="Calibri" pitchFamily="34" charset="0"/>
                        </a:rPr>
                        <a:t>CAIF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7827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latin typeface="Calibri" pitchFamily="34" charset="0"/>
                        </a:rPr>
                        <a:t>62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60610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latin typeface="Calibri" pitchFamily="34" charset="0"/>
                        </a:rPr>
                        <a:t>Centro Diurno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93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latin typeface="Calibri" pitchFamily="34" charset="0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0610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latin typeface="Calibri" pitchFamily="34" charset="0"/>
                        </a:rPr>
                        <a:t>Centro Juvenil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342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latin typeface="Calibri" pitchFamily="34" charset="0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0610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latin typeface="Calibri" pitchFamily="34" charset="0"/>
                        </a:rPr>
                        <a:t>Club de Niños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1376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latin typeface="Calibri" pitchFamily="34" charset="0"/>
                        </a:rPr>
                        <a:t>21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0610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latin typeface="Calibri" pitchFamily="34" charset="0"/>
                        </a:rPr>
                        <a:t>Discapacidad Tiempo Parcial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41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0610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latin typeface="Calibri" pitchFamily="34" charset="0"/>
                        </a:rPr>
                        <a:t>Víctimas de Violencia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40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0610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Alternativa Familiar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183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65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0610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latin typeface="Calibri" pitchFamily="34" charset="0"/>
                        </a:rPr>
                        <a:t>Hogar Acogimiento Fliar - Flia ajena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latin typeface="Calibri" pitchFamily="34" charset="0"/>
                        </a:rPr>
                        <a:t>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60610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latin typeface="Calibri" pitchFamily="34" charset="0"/>
                        </a:rPr>
                        <a:t>Hogar Acogimiento Fliar - Flia ampliada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es-UY" sz="1200" dirty="0"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0610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latin typeface="Calibri" pitchFamily="34" charset="0"/>
                        </a:rPr>
                        <a:t>Hogar Acogimiento Fliar - Flia extensa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83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latin typeface="Calibri" pitchFamily="34" charset="0"/>
                        </a:rPr>
                        <a:t>33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0610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latin typeface="Calibri" pitchFamily="34" charset="0"/>
                        </a:rPr>
                        <a:t>Hogares de Alternativa Familiar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89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latin typeface="Calibri" pitchFamily="34" charset="0"/>
                        </a:rPr>
                        <a:t>23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0610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Atención Integral de Tiempo Completo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62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0610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latin typeface="Calibri" pitchFamily="34" charset="0"/>
                        </a:rPr>
                        <a:t>24 Horas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62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latin typeface="Calibri" pitchFamily="34" charset="0"/>
                        </a:rPr>
                        <a:t>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60610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10642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172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2000" dirty="0" smtClean="0"/>
              <a:t>Cuadro 25. Distribución de Población y Proyectos en Cerro Largo, según Modalidad y Perfil</a:t>
            </a:r>
            <a:endParaRPr lang="es-ES" sz="2000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867600" cy="834576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7" name="6 Marcador de contenido"/>
          <p:cNvGraphicFramePr>
            <a:graphicFrameLocks noGrp="1"/>
          </p:cNvGraphicFramePr>
          <p:nvPr>
            <p:ph sz="quarter" idx="1"/>
          </p:nvPr>
        </p:nvGraphicFramePr>
        <p:xfrm>
          <a:off x="539552" y="1628800"/>
          <a:ext cx="8208912" cy="4618055"/>
        </p:xfrm>
        <a:graphic>
          <a:graphicData uri="http://schemas.openxmlformats.org/drawingml/2006/table">
            <a:tbl>
              <a:tblPr/>
              <a:tblGrid>
                <a:gridCol w="4104456"/>
                <a:gridCol w="2088234"/>
                <a:gridCol w="2016222"/>
              </a:tblGrid>
              <a:tr h="206908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Cerro Largo</a:t>
                      </a:r>
                      <a:endParaRPr lang="es-ES" sz="12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Población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Proyectos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191789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Atención en la Comunidad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149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191789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latin typeface="Calibri" pitchFamily="34" charset="0"/>
                        </a:rPr>
                        <a:t>Atención comunitaria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latin typeface="Calibri" pitchFamily="34" charset="0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191789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latin typeface="Calibri" pitchFamily="34" charset="0"/>
                        </a:rPr>
                        <a:t>Capacitación y Formación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191789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latin typeface="Calibri" pitchFamily="34" charset="0"/>
                        </a:rPr>
                        <a:t>Equipo territorial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54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latin typeface="Calibri" pitchFamily="34" charset="0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1789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latin typeface="Calibri" pitchFamily="34" charset="0"/>
                        </a:rPr>
                        <a:t>Estudio y Derivación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41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1789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latin typeface="Calibri" pitchFamily="34" charset="0"/>
                        </a:rPr>
                        <a:t>Libertad Asistida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1789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Atención Integral de Tiempo Parcial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3620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35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1789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latin typeface="Calibri" pitchFamily="34" charset="0"/>
                        </a:rPr>
                        <a:t>CAIF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2664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latin typeface="Calibri" pitchFamily="34" charset="0"/>
                        </a:rPr>
                        <a:t>20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191789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latin typeface="Calibri" pitchFamily="34" charset="0"/>
                        </a:rPr>
                        <a:t>Centro Diurno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107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1789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latin typeface="Calibri" pitchFamily="34" charset="0"/>
                        </a:rPr>
                        <a:t>Centro Juvenil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185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latin typeface="Calibri" pitchFamily="34" charset="0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1789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latin typeface="Calibri" pitchFamily="34" charset="0"/>
                        </a:rPr>
                        <a:t>Club de Niños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509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latin typeface="Calibri" pitchFamily="34" charset="0"/>
                        </a:rPr>
                        <a:t>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1789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latin typeface="Calibri" pitchFamily="34" charset="0"/>
                        </a:rPr>
                        <a:t>Discapacidad Tiempo Parcial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49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1789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latin typeface="Calibri" pitchFamily="34" charset="0"/>
                        </a:rPr>
                        <a:t>Niño en Situación de Calle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43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1789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latin typeface="Calibri" pitchFamily="34" charset="0"/>
                        </a:rPr>
                        <a:t>Orientación, Capacitación y Formación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63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latin typeface="Calibri" pitchFamily="34" charset="0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1789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Alternativa Familiar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179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40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1789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latin typeface="Calibri" pitchFamily="34" charset="0"/>
                        </a:rPr>
                        <a:t>Hogar Acogimiento Fliar - Flia ajena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latin typeface="Calibri" pitchFamily="34" charset="0"/>
                        </a:rPr>
                        <a:t>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191789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latin typeface="Calibri" pitchFamily="34" charset="0"/>
                        </a:rPr>
                        <a:t>Hogar Acogimiento Fliar - Flia ampliada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latin typeface="Calibri" pitchFamily="34" charset="0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1789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latin typeface="Calibri" pitchFamily="34" charset="0"/>
                        </a:rPr>
                        <a:t>Hogar Acogimiento Fliar - Flia extensa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31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latin typeface="Calibri" pitchFamily="34" charset="0"/>
                        </a:rPr>
                        <a:t>14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1789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latin typeface="Calibri" pitchFamily="34" charset="0"/>
                        </a:rPr>
                        <a:t>Hogares de Alternativa Familiar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119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latin typeface="Calibri" pitchFamily="34" charset="0"/>
                        </a:rPr>
                        <a:t>19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1789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Atención Integral de Tiempo Completo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59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1789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latin typeface="Calibri" pitchFamily="34" charset="0"/>
                        </a:rPr>
                        <a:t>24 Horas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42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latin typeface="Calibri" pitchFamily="34" charset="0"/>
                        </a:rPr>
                        <a:t>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191789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latin typeface="Calibri" pitchFamily="34" charset="0"/>
                        </a:rPr>
                        <a:t>Centro de Internación Transitoria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1789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4007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87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2000" dirty="0" smtClean="0"/>
              <a:t>Cuadro 26. Distribución de Población y Proyectos en Colonia, según Modalidad y Perfil</a:t>
            </a:r>
            <a:endParaRPr lang="es-ES" sz="2000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651576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8" name="7 Tabla"/>
          <p:cNvGraphicFramePr>
            <a:graphicFrameLocks noGrp="1"/>
          </p:cNvGraphicFramePr>
          <p:nvPr/>
        </p:nvGraphicFramePr>
        <p:xfrm>
          <a:off x="395536" y="1700808"/>
          <a:ext cx="8424936" cy="4464500"/>
        </p:xfrm>
        <a:graphic>
          <a:graphicData uri="http://schemas.openxmlformats.org/drawingml/2006/table">
            <a:tbl>
              <a:tblPr/>
              <a:tblGrid>
                <a:gridCol w="4222871"/>
                <a:gridCol w="1601778"/>
                <a:gridCol w="2600287"/>
              </a:tblGrid>
              <a:tr h="22322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Colonia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Población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Proyectos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22322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Atención en la Comunidad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456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322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Áreas pedagógicas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2322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Atención al Niño y la Familia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172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322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Equipo territorial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110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322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Estudio y Derivación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127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322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Libertad Asistida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322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Atención Integral de Tiempo Parcial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2008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322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CAIF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1717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14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2322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Centro Diurno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106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322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Centro Juvenil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52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322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Club de Niños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111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322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Discapacidad Tiempo Parcial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322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Alternativa Familiar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322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Hogar Acogimiento </a:t>
                      </a:r>
                      <a:r>
                        <a:rPr lang="es-UY" sz="1400" b="0" i="0" u="none" strike="noStrike" dirty="0" err="1">
                          <a:latin typeface="Calibri" pitchFamily="34" charset="0"/>
                        </a:rPr>
                        <a:t>Fliar</a:t>
                      </a:r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 - </a:t>
                      </a:r>
                      <a:r>
                        <a:rPr lang="es-UY" sz="1400" b="0" i="0" u="none" strike="noStrike" dirty="0" err="1">
                          <a:latin typeface="Calibri" pitchFamily="34" charset="0"/>
                        </a:rPr>
                        <a:t>Flia</a:t>
                      </a:r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 ajena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2322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Hogar Acogimiento </a:t>
                      </a:r>
                      <a:r>
                        <a:rPr lang="es-UY" sz="1400" b="0" i="0" u="none" strike="noStrike" dirty="0" err="1">
                          <a:latin typeface="Calibri" pitchFamily="34" charset="0"/>
                        </a:rPr>
                        <a:t>Fliar</a:t>
                      </a:r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 - </a:t>
                      </a:r>
                      <a:r>
                        <a:rPr lang="es-UY" sz="1400" b="0" i="0" u="none" strike="noStrike" dirty="0" err="1">
                          <a:latin typeface="Calibri" pitchFamily="34" charset="0"/>
                        </a:rPr>
                        <a:t>Flia</a:t>
                      </a:r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 extensa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322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Hogares de Alternativa Familiar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322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Atención Integral de Tiempo Completo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130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322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24 Horas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130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322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2605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43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2000" dirty="0" smtClean="0"/>
              <a:t>Cuadro 27. Distribución de Población y Proyectos en Durazno, según Modalidad y Perfil</a:t>
            </a:r>
            <a:endParaRPr lang="es-ES" sz="2000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939608" cy="447152"/>
          </a:xfrm>
        </p:spPr>
        <p:txBody>
          <a:bodyPr/>
          <a:lstStyle/>
          <a:p>
            <a:r>
              <a:rPr lang="es-ES" smtClean="0"/>
              <a:t>Fuente: S.I.P.I. Instituto del Niño y Adolescente del Uruguay- Sistema de Información para la Infancia</a:t>
            </a:r>
            <a:endParaRPr lang="es-ES"/>
          </a:p>
        </p:txBody>
      </p:sp>
      <p:graphicFrame>
        <p:nvGraphicFramePr>
          <p:cNvPr id="8" name="7 Tabla"/>
          <p:cNvGraphicFramePr>
            <a:graphicFrameLocks noGrp="1"/>
          </p:cNvGraphicFramePr>
          <p:nvPr/>
        </p:nvGraphicFramePr>
        <p:xfrm>
          <a:off x="467544" y="1556793"/>
          <a:ext cx="8208912" cy="4647289"/>
        </p:xfrm>
        <a:graphic>
          <a:graphicData uri="http://schemas.openxmlformats.org/drawingml/2006/table">
            <a:tbl>
              <a:tblPr/>
              <a:tblGrid>
                <a:gridCol w="4392487"/>
                <a:gridCol w="2160240"/>
                <a:gridCol w="1656185"/>
              </a:tblGrid>
              <a:tr h="21093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Durazno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Población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Proyectos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21093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Atención en la Comunidad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36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093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Estudio y Derivación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1093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Libertad Asistida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093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Víctimas de Violencia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093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Atención Integral de Tiempo Parcial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2530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093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CAIF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1891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15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1093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Centro Diurno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93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093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Centro Juvenil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093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Club de Niños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502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093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Discapacidad Tiempo Parcial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093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Niño en Situación de Calle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093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Alternativa Familiar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77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33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093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Hogar Acogimiento Fliar - Flia ajena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314724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Hogar Acogimiento Fliar - Flia ampliada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14724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Hogar Acogimiento Fliar - Flia extensa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11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1796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Hogares de Alternativa Familiar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45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16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86113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Atención Integral de Tiempo Completo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72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093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24 Horas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72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093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2715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67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2000" dirty="0" smtClean="0"/>
              <a:t>Cuadro 28. Distribución de Población y Proyectos en Flores, según Modalidad y Perfil</a:t>
            </a:r>
            <a:endParaRPr lang="es-ES" sz="2000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53336"/>
            <a:ext cx="7795592" cy="32327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8" name="7 Tabla"/>
          <p:cNvGraphicFramePr>
            <a:graphicFrameLocks noGrp="1"/>
          </p:cNvGraphicFramePr>
          <p:nvPr/>
        </p:nvGraphicFramePr>
        <p:xfrm>
          <a:off x="539552" y="1772816"/>
          <a:ext cx="8136904" cy="4392486"/>
        </p:xfrm>
        <a:graphic>
          <a:graphicData uri="http://schemas.openxmlformats.org/drawingml/2006/table">
            <a:tbl>
              <a:tblPr/>
              <a:tblGrid>
                <a:gridCol w="4068452"/>
                <a:gridCol w="2184909"/>
                <a:gridCol w="1883543"/>
              </a:tblGrid>
              <a:tr h="244027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Flores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Población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Proyectos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244027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Atención en la Comunidad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4027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Estudio y Derivación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4027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Libertad Asistida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44027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Atención Integral de Tiempo Parcial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1125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4027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Albergue Tiempo Parcial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4027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CAIF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705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44027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Centro Diurno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43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4027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Centro Juvenil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233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4027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Club de Niños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134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4027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Alternativa Familiar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4027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Hogar Acogimiento Fliar - Flia ajena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44027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Hogar Acogimiento Fliar - Flia ampliada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4027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Hogar Acogimiento Fliar - Flia extensa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4027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Hogares de Alternativa Familiar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4027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Atención Integral de Tiempo Completo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4027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24 Horas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4027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1162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34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2000" dirty="0" smtClean="0"/>
              <a:t>Cuadro 29. Distribución de Población y Proyectos en Florida, según Modalidad y Perfil</a:t>
            </a:r>
            <a:endParaRPr lang="es-ES" sz="2000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795592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8" name="7 Tabla"/>
          <p:cNvGraphicFramePr>
            <a:graphicFrameLocks noGrp="1"/>
          </p:cNvGraphicFramePr>
          <p:nvPr/>
        </p:nvGraphicFramePr>
        <p:xfrm>
          <a:off x="395536" y="1700809"/>
          <a:ext cx="8064897" cy="4464489"/>
        </p:xfrm>
        <a:graphic>
          <a:graphicData uri="http://schemas.openxmlformats.org/drawingml/2006/table">
            <a:tbl>
              <a:tblPr/>
              <a:tblGrid>
                <a:gridCol w="4120323"/>
                <a:gridCol w="1909507"/>
                <a:gridCol w="2035067"/>
              </a:tblGrid>
              <a:tr h="222694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Florida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Población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Proyectos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222694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Atención en la Comunidad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201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2694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Atención comunitaria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73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22694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Estudio y Derivación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121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2694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Libertad Asistida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2694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Atención Integral de Tiempo Parcial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1781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2694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CAIF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1298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12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22694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Centro Diurno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63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2694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Centro Juvenil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108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2694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Club de Niños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250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2694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Discapacidad Tiempo Parcial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62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2694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Alternativa Familiar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2694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Hogar Acogimiento Fliar - Flia ajena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22694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Hogar Acogimiento Fliar - Flia ampliada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2694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Hogar Acogimiento Fliar - Flia extensa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2694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Hogares de Alternativa Familiar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10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2694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Atención Integral de Tiempo Completo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121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2694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24 Horas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117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33303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Centro de Internación Transitoria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2694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2128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48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2000" dirty="0" smtClean="0"/>
              <a:t>Cuadro 30. Distribución de Población y Proyectos en Lavalleja, según Modalidad y Perfil</a:t>
            </a:r>
            <a:endParaRPr lang="es-ES" sz="2000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723584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8" name="7 Tabla"/>
          <p:cNvGraphicFramePr>
            <a:graphicFrameLocks noGrp="1"/>
          </p:cNvGraphicFramePr>
          <p:nvPr/>
        </p:nvGraphicFramePr>
        <p:xfrm>
          <a:off x="395536" y="1556792"/>
          <a:ext cx="8352929" cy="4680520"/>
        </p:xfrm>
        <a:graphic>
          <a:graphicData uri="http://schemas.openxmlformats.org/drawingml/2006/table">
            <a:tbl>
              <a:tblPr/>
              <a:tblGrid>
                <a:gridCol w="4186778"/>
                <a:gridCol w="2020445"/>
                <a:gridCol w="2145706"/>
              </a:tblGrid>
              <a:tr h="23402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Lavalleja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Población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Proyectos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23402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Atención en la Comunidad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134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402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Atención al Niño y la Familia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402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Equipo territorial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44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3402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Estudio y Derivación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82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3402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Libertad Asistida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3402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Atención Integral de Tiempo Parcial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1166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402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CAIF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794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3402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Centro Diurno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102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3402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Centro Juvenil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120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3402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Club de Niños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105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3402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Discapacidad Tiempo Parcial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45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3402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Alternativa Familiar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402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Hogar Acogimiento Fliar - Flia ajena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3402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Hogar Acogimiento Fliar - Flia extensa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3402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Hogares de Alternativa Familiar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3402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Atención Integral de Tiempo Completo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41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402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24 Horas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38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3402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Privación de Libertad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402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1367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31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2000" dirty="0" smtClean="0"/>
              <a:t>Cuadro 31. Distribución de Población y Proyectos en Maldonado, según Modalidad y Perfil</a:t>
            </a:r>
            <a:endParaRPr lang="es-ES" sz="2000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867600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8" name="7 Tabla"/>
          <p:cNvGraphicFramePr>
            <a:graphicFrameLocks noGrp="1"/>
          </p:cNvGraphicFramePr>
          <p:nvPr/>
        </p:nvGraphicFramePr>
        <p:xfrm>
          <a:off x="467544" y="1700808"/>
          <a:ext cx="8280920" cy="4536495"/>
        </p:xfrm>
        <a:graphic>
          <a:graphicData uri="http://schemas.openxmlformats.org/drawingml/2006/table">
            <a:tbl>
              <a:tblPr/>
              <a:tblGrid>
                <a:gridCol w="4103819"/>
                <a:gridCol w="2198474"/>
                <a:gridCol w="1978627"/>
              </a:tblGrid>
              <a:tr h="209597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Maldonado</a:t>
                      </a:r>
                      <a:endParaRPr lang="es-UY" sz="12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Población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Proyectos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188126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Atención en la Comunidad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402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8126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latin typeface="Calibri" pitchFamily="34" charset="0"/>
                        </a:rPr>
                        <a:t>Áreas pedagógicas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33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8126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latin typeface="Calibri" pitchFamily="34" charset="0"/>
                        </a:rPr>
                        <a:t>Capacitación y Formación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UY" sz="12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188126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latin typeface="Calibri" pitchFamily="34" charset="0"/>
                        </a:rPr>
                        <a:t>Educativo, recreativo y social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88126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latin typeface="Calibri" pitchFamily="34" charset="0"/>
                        </a:rPr>
                        <a:t>Equipo territorial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76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88126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latin typeface="Calibri" pitchFamily="34" charset="0"/>
                        </a:rPr>
                        <a:t>Estudio y Derivación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246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88126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latin typeface="Calibri" pitchFamily="34" charset="0"/>
                        </a:rPr>
                        <a:t>Libertad Asistida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44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88126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Atención Integral de Tiempo Parcial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2051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8126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latin typeface="Calibri" pitchFamily="34" charset="0"/>
                        </a:rPr>
                        <a:t>CAIF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1475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latin typeface="Calibri" pitchFamily="34" charset="0"/>
                        </a:rPr>
                        <a:t>12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188126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latin typeface="Calibri" pitchFamily="34" charset="0"/>
                        </a:rPr>
                        <a:t>Centro Diurno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72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latin typeface="Calibri" pitchFamily="34" charset="0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88126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latin typeface="Calibri" pitchFamily="34" charset="0"/>
                        </a:rPr>
                        <a:t>Centro Juvenil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189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latin typeface="Calibri" pitchFamily="34" charset="0"/>
                        </a:rPr>
                        <a:t>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88126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latin typeface="Calibri" pitchFamily="34" charset="0"/>
                        </a:rPr>
                        <a:t>Club de Niños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254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latin typeface="Calibri" pitchFamily="34" charset="0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88126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latin typeface="Calibri" pitchFamily="34" charset="0"/>
                        </a:rPr>
                        <a:t>Niño en Situación de Calle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61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88126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Alternativa Familiar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60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36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8126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latin typeface="Calibri" pitchFamily="34" charset="0"/>
                        </a:rPr>
                        <a:t>Hogar Acogimiento Fliar - Flia ajena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latin typeface="Calibri" pitchFamily="34" charset="0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188126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latin typeface="Calibri" pitchFamily="34" charset="0"/>
                        </a:rPr>
                        <a:t>Hogar Acogimiento Fliar - Flia ampliada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latin typeface="Calibri" pitchFamily="34" charset="0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88126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latin typeface="Calibri" pitchFamily="34" charset="0"/>
                        </a:rPr>
                        <a:t>Hogar Acogimiento Fliar - Flia extensa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33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latin typeface="Calibri" pitchFamily="34" charset="0"/>
                        </a:rPr>
                        <a:t>21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88126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latin typeface="Calibri" pitchFamily="34" charset="0"/>
                        </a:rPr>
                        <a:t>Hogares de Alternativa Familiar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latin typeface="Calibri" pitchFamily="34" charset="0"/>
                        </a:rPr>
                        <a:t>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88126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Atención Integral de Tiempo Completo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104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8126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latin typeface="Calibri" pitchFamily="34" charset="0"/>
                        </a:rPr>
                        <a:t>24 Horas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87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latin typeface="Calibri" pitchFamily="34" charset="0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188126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latin typeface="Calibri" pitchFamily="34" charset="0"/>
                        </a:rPr>
                        <a:t>Centro de Internación Transitoria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88126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latin typeface="Calibri" pitchFamily="34" charset="0"/>
                        </a:rPr>
                        <a:t>Hogar Pequeño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latin typeface="Calibri" pitchFamily="34" charset="0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8126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2617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69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s-ES" sz="2400" dirty="0" smtClean="0"/>
              <a:t>Cuadro 32. Distribución de Población y Proyectos en Montevideo según Unidad Organizacional</a:t>
            </a:r>
            <a:endParaRPr lang="es-ES" sz="2400" dirty="0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381328"/>
            <a:ext cx="8083624" cy="395280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7" name="6 Marcador de contenido"/>
          <p:cNvGraphicFramePr>
            <a:graphicFrameLocks noGrp="1"/>
          </p:cNvGraphicFramePr>
          <p:nvPr>
            <p:ph sz="quarter" idx="1"/>
          </p:nvPr>
        </p:nvGraphicFramePr>
        <p:xfrm>
          <a:off x="467544" y="1628800"/>
          <a:ext cx="8424936" cy="4640841"/>
        </p:xfrm>
        <a:graphic>
          <a:graphicData uri="http://schemas.openxmlformats.org/drawingml/2006/table">
            <a:tbl>
              <a:tblPr/>
              <a:tblGrid>
                <a:gridCol w="4536790"/>
                <a:gridCol w="1943930"/>
                <a:gridCol w="1944216"/>
              </a:tblGrid>
              <a:tr h="220441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Montevideo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Población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Proyectos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24960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Adicciones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58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4960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Departamento de Acogimiento Familiar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130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82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4960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Departamento de Adopciones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348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960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Direcciones Regionales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416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31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960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División Atención Integral a la Familia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419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960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División CAIF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11583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80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960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División Convenios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10903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201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960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División Estudio y Derivación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1144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92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960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División Jurídica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328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960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División Protección Integral a la Infancia y la Adolescencia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696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102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0165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División Protección Integral en Contexto Familiar y Comunitario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923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20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960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Programa de Explotación Sexual Comercial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960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Proyectos Educativos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es-UY" sz="1400"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960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Psiquiatría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304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10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960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SIRPA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1244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35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960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Sub Dirección General Técnica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1222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33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960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29728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700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2000" dirty="0" smtClean="0"/>
              <a:t>Cuadro 33. Distribución de Población y Proyectos en Paysandú, según Modalidad y Perfil</a:t>
            </a:r>
            <a:endParaRPr lang="es-ES" sz="2000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723584" cy="447152"/>
          </a:xfrm>
        </p:spPr>
        <p:txBody>
          <a:bodyPr/>
          <a:lstStyle/>
          <a:p>
            <a:r>
              <a:rPr lang="es-ES" smtClean="0"/>
              <a:t>Fuente: S.I.P.I. Instituto del Niño y Adolescente del Uruguay- Sistema de Información para la Infancia</a:t>
            </a:r>
            <a:endParaRPr lang="es-ES"/>
          </a:p>
        </p:txBody>
      </p:sp>
      <p:graphicFrame>
        <p:nvGraphicFramePr>
          <p:cNvPr id="8" name="7 Tabla"/>
          <p:cNvGraphicFramePr>
            <a:graphicFrameLocks noGrp="1"/>
          </p:cNvGraphicFramePr>
          <p:nvPr/>
        </p:nvGraphicFramePr>
        <p:xfrm>
          <a:off x="539552" y="1700805"/>
          <a:ext cx="8136904" cy="4608507"/>
        </p:xfrm>
        <a:graphic>
          <a:graphicData uri="http://schemas.openxmlformats.org/drawingml/2006/table">
            <a:tbl>
              <a:tblPr/>
              <a:tblGrid>
                <a:gridCol w="4031127"/>
                <a:gridCol w="2239515"/>
                <a:gridCol w="1866262"/>
              </a:tblGrid>
              <a:tr h="220039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Paysandú</a:t>
                      </a:r>
                      <a:endParaRPr lang="es-UY" sz="12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Población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Proyectos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199204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Atención en la Comunidad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153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9204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latin typeface="Calibri" pitchFamily="34" charset="0"/>
                        </a:rPr>
                        <a:t>Equipo territorial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98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199204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latin typeface="Calibri" pitchFamily="34" charset="0"/>
                        </a:rPr>
                        <a:t>Estudio y Derivación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36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9204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latin typeface="Calibri" pitchFamily="34" charset="0"/>
                        </a:rPr>
                        <a:t>Libertad Asistida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9204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Atención Integral de Tiempo Parcial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4077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40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9204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latin typeface="Calibri" pitchFamily="34" charset="0"/>
                        </a:rPr>
                        <a:t>CAIF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3215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latin typeface="Calibri" pitchFamily="34" charset="0"/>
                        </a:rPr>
                        <a:t>24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199204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latin typeface="Calibri" pitchFamily="34" charset="0"/>
                        </a:rPr>
                        <a:t>Centro Diurno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68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latin typeface="Calibri" pitchFamily="34" charset="0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9204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latin typeface="Calibri" pitchFamily="34" charset="0"/>
                        </a:rPr>
                        <a:t>Centro Juvenil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214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latin typeface="Calibri" pitchFamily="34" charset="0"/>
                        </a:rPr>
                        <a:t>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9204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latin typeface="Calibri" pitchFamily="34" charset="0"/>
                        </a:rPr>
                        <a:t>Club de Niños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471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latin typeface="Calibri" pitchFamily="34" charset="0"/>
                        </a:rPr>
                        <a:t>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9204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latin typeface="Calibri" pitchFamily="34" charset="0"/>
                        </a:rPr>
                        <a:t>Discapacidad Tiempo Parcial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58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9204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latin typeface="Calibri" pitchFamily="34" charset="0"/>
                        </a:rPr>
                        <a:t>Niño en Situación de Calle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51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9204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Alternativa Familiar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62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9204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latin typeface="Calibri" pitchFamily="34" charset="0"/>
                        </a:rPr>
                        <a:t>Hogar Acogimiento Fliar - Flia ajena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latin typeface="Calibri" pitchFamily="34" charset="0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02194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latin typeface="Calibri" pitchFamily="34" charset="0"/>
                        </a:rPr>
                        <a:t>Hogar Acogimiento Fliar - Flia ampliada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latin typeface="Calibri" pitchFamily="34" charset="0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2194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latin typeface="Calibri" pitchFamily="34" charset="0"/>
                        </a:rPr>
                        <a:t>Hogar Acogimiento Fliar - Flia extensa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latin typeface="Calibri" pitchFamily="34" charset="0"/>
                        </a:rPr>
                        <a:t>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9204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latin typeface="Calibri" pitchFamily="34" charset="0"/>
                        </a:rPr>
                        <a:t>Hogares de Alternativa Familiar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38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latin typeface="Calibri" pitchFamily="34" charset="0"/>
                        </a:rPr>
                        <a:t>16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9204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Atención Integral de Tiempo Completo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151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9204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latin typeface="Calibri" pitchFamily="34" charset="0"/>
                        </a:rPr>
                        <a:t>24 Horas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81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latin typeface="Calibri" pitchFamily="34" charset="0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199204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latin typeface="Calibri" pitchFamily="34" charset="0"/>
                        </a:rPr>
                        <a:t>Centro de Internación Transitoria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UY" sz="12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9204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latin typeface="Calibri" pitchFamily="34" charset="0"/>
                        </a:rPr>
                        <a:t>Discapacidad Tiempo Completo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41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9204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latin typeface="Calibri" pitchFamily="34" charset="0"/>
                        </a:rPr>
                        <a:t>Educativas Altamente específicas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9204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4443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78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2000" dirty="0" smtClean="0"/>
              <a:t>Cuadro 34. Distribución de Población y Proyectos en Río Negro, según Modalidad y Perfil</a:t>
            </a:r>
            <a:endParaRPr lang="es-ES" sz="2000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579568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8" name="7 Tabla"/>
          <p:cNvGraphicFramePr>
            <a:graphicFrameLocks noGrp="1"/>
          </p:cNvGraphicFramePr>
          <p:nvPr/>
        </p:nvGraphicFramePr>
        <p:xfrm>
          <a:off x="395536" y="1628798"/>
          <a:ext cx="8280919" cy="4680522"/>
        </p:xfrm>
        <a:graphic>
          <a:graphicData uri="http://schemas.openxmlformats.org/drawingml/2006/table">
            <a:tbl>
              <a:tblPr/>
              <a:tblGrid>
                <a:gridCol w="4230687"/>
                <a:gridCol w="1543901"/>
                <a:gridCol w="2506331"/>
              </a:tblGrid>
              <a:tr h="222882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Río</a:t>
                      </a:r>
                      <a:r>
                        <a:rPr lang="es-UY" sz="1400" b="1" i="0" u="none" strike="noStrike" baseline="0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 Negro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Población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Proyectos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222882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Atención en la Comunidad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68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2882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Áreas pedagógicas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2882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Atención comunitaria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22882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Estudio y Derivación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2882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Libertad Asistida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2882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Atención Integral de Tiempo Parcial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1605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2882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CAIF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1394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12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2882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Centro Diurno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22882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Centro Juvenil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58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2882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Club de Niños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141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2882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Alternativa Familiar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51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32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2882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Cuidadoras de Primera Atención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2882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Hogar Acogimiento Fliar - Flia ajena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22882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Hogar Acogimiento Fliar - Flia ampliada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2882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Hogar Acogimiento Fliar - Flia extensa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2882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Hogares de Alternativa Familiar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36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19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2882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Atención Integral de Tiempo Completo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2882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24 Horas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22882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Privación de Libertad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2882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1748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60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2000" dirty="0" smtClean="0"/>
              <a:t>Cuadro 35. Distribución de Población y Proyectos en Rivera, según Modalidad y Perfil</a:t>
            </a:r>
            <a:endParaRPr lang="es-ES" sz="2000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867600" cy="447152"/>
          </a:xfrm>
        </p:spPr>
        <p:txBody>
          <a:bodyPr/>
          <a:lstStyle/>
          <a:p>
            <a:r>
              <a:rPr lang="es-ES" smtClean="0"/>
              <a:t>Fuente: S.I.P.I. Instituto del Niño y Adolescente del Uruguay- Sistema de Información para la Infancia</a:t>
            </a:r>
            <a:endParaRPr lang="es-ES"/>
          </a:p>
        </p:txBody>
      </p:sp>
      <p:graphicFrame>
        <p:nvGraphicFramePr>
          <p:cNvPr id="8" name="7 Tabla"/>
          <p:cNvGraphicFramePr>
            <a:graphicFrameLocks noGrp="1"/>
          </p:cNvGraphicFramePr>
          <p:nvPr/>
        </p:nvGraphicFramePr>
        <p:xfrm>
          <a:off x="467544" y="1628800"/>
          <a:ext cx="8280919" cy="4676962"/>
        </p:xfrm>
        <a:graphic>
          <a:graphicData uri="http://schemas.openxmlformats.org/drawingml/2006/table">
            <a:tbl>
              <a:tblPr/>
              <a:tblGrid>
                <a:gridCol w="4140461"/>
                <a:gridCol w="2107870"/>
                <a:gridCol w="2032588"/>
              </a:tblGrid>
              <a:tr h="32092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Rivera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Población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Proyectos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204049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Atención en la Comunidad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396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4049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Atención al Niño y la Familia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4049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Equipo territorial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71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04049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Estudio y Derivación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321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4049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Libertad Asistida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4049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Atención Integral de Tiempo Parcial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3352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4049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CAIF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2538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15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4049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Centro Diurno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60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04049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Centro Juvenil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269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4049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Club de Niños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485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4049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Niño en Situación de Calle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4049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Alternativa Familiar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4049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Hogar Acogimiento Fliar - Flia ajena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4049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Hogar Acogimiento Fliar - Flia ampliada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3382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Hogar Acogimiento Fliar - Flia extensa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4049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Hogares de Alternativa Familiar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81729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Atención Integral de Tiempo Completo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67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4049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24 Horas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60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04049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Discapacidad Tiempo Completo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4049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3835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47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2000" dirty="0" smtClean="0"/>
              <a:t>Cuadro 36. Distribución de Población y Proyectos en Rocha, según Modalidad y Perfil</a:t>
            </a:r>
            <a:endParaRPr lang="es-ES" sz="2000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795592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8" name="7 Tabla"/>
          <p:cNvGraphicFramePr>
            <a:graphicFrameLocks noGrp="1"/>
          </p:cNvGraphicFramePr>
          <p:nvPr/>
        </p:nvGraphicFramePr>
        <p:xfrm>
          <a:off x="467543" y="1628799"/>
          <a:ext cx="8208913" cy="4680521"/>
        </p:xfrm>
        <a:graphic>
          <a:graphicData uri="http://schemas.openxmlformats.org/drawingml/2006/table">
            <a:tbl>
              <a:tblPr/>
              <a:tblGrid>
                <a:gridCol w="4144306"/>
                <a:gridCol w="2069918"/>
                <a:gridCol w="1994689"/>
              </a:tblGrid>
              <a:tr h="248937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Rocha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Población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Proyectos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276974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Atención en la Comunidad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173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6974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Atención comunitaria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59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76974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Equipo territorial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76974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Estudio y Derivación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99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76974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Libertad Asistida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76974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Atención Integral de Tiempo Parcial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2179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6974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CAIF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1854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14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76974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Centro Diurno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63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76974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Centro Juvenil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82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76974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Club de Niños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180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76974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Alternativa Familiar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6974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Hogares de Alternativa Familiar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76974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Atención Integral de Tiempo Completo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63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6974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24 Horas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63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76974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Privación de Libertad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6974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2424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31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2000" dirty="0" smtClean="0"/>
              <a:t>Cuadro 37. Distribución de Población y Proyectos en Salto, según Modalidad y Perfil</a:t>
            </a:r>
            <a:endParaRPr lang="es-ES" sz="2000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435552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8" name="7 Tabla"/>
          <p:cNvGraphicFramePr>
            <a:graphicFrameLocks noGrp="1"/>
          </p:cNvGraphicFramePr>
          <p:nvPr/>
        </p:nvGraphicFramePr>
        <p:xfrm>
          <a:off x="323528" y="1556792"/>
          <a:ext cx="8424937" cy="4715457"/>
        </p:xfrm>
        <a:graphic>
          <a:graphicData uri="http://schemas.openxmlformats.org/drawingml/2006/table">
            <a:tbl>
              <a:tblPr/>
              <a:tblGrid>
                <a:gridCol w="4212469"/>
                <a:gridCol w="2106233"/>
                <a:gridCol w="2106235"/>
              </a:tblGrid>
              <a:tr h="20638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Salto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Población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Proyectos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19976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Atención en la Comunidad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279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976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Equipo territorial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230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19976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Estudio y Derivación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49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976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Atención Integral de Tiempo Parcial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4000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37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976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Albergue Tiempo Parcial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19976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CAIF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3014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22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976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Centro Diurno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82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976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Centro Juvenil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243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976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Club de Niños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526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976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Niño en Situación de Calle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59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0539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Orientación, Capacitación y Formación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76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976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Alternativa Familiar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79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976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Hogar Acogimiento Fliar - Flia ajena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20539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Hogar Acogimiento Fliar - Flia ampliada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0539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Hogar Acogimiento Fliar - Flia extensa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32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14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976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Hogares de Alternativa Familiar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39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0490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Atención Integral de Tiempo Completo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333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976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24 Horas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161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19976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Discapacidad Tiempo Completo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171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976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Privación de Libertad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976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4691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75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2000" dirty="0" smtClean="0"/>
              <a:t>Cuadro 38. Distribución de Población y Proyectos en San José, según Modalidad y Perfil</a:t>
            </a:r>
            <a:endParaRPr lang="es-ES" sz="2000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651576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8" name="7 Tabla"/>
          <p:cNvGraphicFramePr>
            <a:graphicFrameLocks noGrp="1"/>
          </p:cNvGraphicFramePr>
          <p:nvPr/>
        </p:nvGraphicFramePr>
        <p:xfrm>
          <a:off x="539554" y="1628801"/>
          <a:ext cx="8136902" cy="4680515"/>
        </p:xfrm>
        <a:graphic>
          <a:graphicData uri="http://schemas.openxmlformats.org/drawingml/2006/table">
            <a:tbl>
              <a:tblPr/>
              <a:tblGrid>
                <a:gridCol w="4145215"/>
                <a:gridCol w="1995844"/>
                <a:gridCol w="1995843"/>
              </a:tblGrid>
              <a:tr h="22175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San José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Población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Proyectos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233324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Atención en la Comunidad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58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3324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Estudio y Derivación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58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33324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Atención Integral de Tiempo Parcial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2736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36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3324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Albergue Tiempo Parcial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33324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CAIF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1665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13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33324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Centro Diurno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112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33324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Centro Juvenil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195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33324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Club de Niños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471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33324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Discapacidad Tiempo Parcial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248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33324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Víctimas de Violencia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41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33324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Alternativa Familiar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54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34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3324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Hogar Acogimiento Fliar - Flia ajena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33324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Hogar Acogimiento Fliar - Flia extensa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10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33324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Hogares de Alternativa Familiar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20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892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Atención Integral de Tiempo Completo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66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3324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24 Horas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63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33324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Centro de Internación Transitoria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33324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Privación de Libertad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3324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2914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78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2000" dirty="0" smtClean="0"/>
              <a:t>Cuadro 39. Distribución de Población y Proyectos en Soriano, según Modalidad y Perfil</a:t>
            </a:r>
            <a:endParaRPr lang="es-ES" sz="2000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8443664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8" name="7 Tabla"/>
          <p:cNvGraphicFramePr>
            <a:graphicFrameLocks noGrp="1"/>
          </p:cNvGraphicFramePr>
          <p:nvPr/>
        </p:nvGraphicFramePr>
        <p:xfrm>
          <a:off x="467544" y="1556792"/>
          <a:ext cx="8064897" cy="4777475"/>
        </p:xfrm>
        <a:graphic>
          <a:graphicData uri="http://schemas.openxmlformats.org/drawingml/2006/table">
            <a:tbl>
              <a:tblPr/>
              <a:tblGrid>
                <a:gridCol w="4042405"/>
                <a:gridCol w="1900150"/>
                <a:gridCol w="2122342"/>
              </a:tblGrid>
              <a:tr h="205475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Soriano</a:t>
                      </a:r>
                      <a:endParaRPr lang="es-UY" sz="12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Población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Proyectos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176121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Atención en la Comunidad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548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6121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latin typeface="Calibri" pitchFamily="34" charset="0"/>
                        </a:rPr>
                        <a:t>Áreas pedagógicas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91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6121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latin typeface="Calibri" pitchFamily="34" charset="0"/>
                        </a:rPr>
                        <a:t>Atención comunitaria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111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latin typeface="Calibri" pitchFamily="34" charset="0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176121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latin typeface="Calibri" pitchFamily="34" charset="0"/>
                        </a:rPr>
                        <a:t>Capacitación y Formación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49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76121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latin typeface="Calibri" pitchFamily="34" charset="0"/>
                        </a:rPr>
                        <a:t>Educativo, recreativo y social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178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76121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latin typeface="Calibri" pitchFamily="34" charset="0"/>
                        </a:rPr>
                        <a:t>Equipo territorial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76121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latin typeface="Calibri" pitchFamily="34" charset="0"/>
                        </a:rPr>
                        <a:t>Estudio y Derivación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86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76121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latin typeface="Calibri" pitchFamily="34" charset="0"/>
                        </a:rPr>
                        <a:t>Libertad Asistida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76121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Atención Integral de Tiempo Parcial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2201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76121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latin typeface="Calibri" pitchFamily="34" charset="0"/>
                        </a:rPr>
                        <a:t>CAIF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1446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latin typeface="Calibri" pitchFamily="34" charset="0"/>
                        </a:rPr>
                        <a:t>13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6121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latin typeface="Calibri" pitchFamily="34" charset="0"/>
                        </a:rPr>
                        <a:t>Centro Diurno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81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latin typeface="Calibri" pitchFamily="34" charset="0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176121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latin typeface="Calibri" pitchFamily="34" charset="0"/>
                        </a:rPr>
                        <a:t>Centro Juvenil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66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latin typeface="Calibri" pitchFamily="34" charset="0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76121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latin typeface="Calibri" pitchFamily="34" charset="0"/>
                        </a:rPr>
                        <a:t>Club de Niños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585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latin typeface="Calibri" pitchFamily="34" charset="0"/>
                        </a:rPr>
                        <a:t>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76121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latin typeface="Calibri" pitchFamily="34" charset="0"/>
                        </a:rPr>
                        <a:t>Discapacidad Tiempo Parcial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76121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Alternativa Familiar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49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76121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latin typeface="Calibri" pitchFamily="34" charset="0"/>
                        </a:rPr>
                        <a:t>Cuidadoras de Primera Atención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6121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latin typeface="Calibri" pitchFamily="34" charset="0"/>
                        </a:rPr>
                        <a:t>Hogar Acogimiento Fliar - Flia ajena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176121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latin typeface="Calibri" pitchFamily="34" charset="0"/>
                        </a:rPr>
                        <a:t>Hogar Acogimiento Fliar - Flia ampliada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latin typeface="Calibri" pitchFamily="34" charset="0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76121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latin typeface="Calibri" pitchFamily="34" charset="0"/>
                        </a:rPr>
                        <a:t>Hogar Acogimiento Fliar - Flia extensa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latin typeface="Calibri" pitchFamily="34" charset="0"/>
                        </a:rPr>
                        <a:t>11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76121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latin typeface="Calibri" pitchFamily="34" charset="0"/>
                        </a:rPr>
                        <a:t>Hogares de Alternativa Familiar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latin typeface="Calibri" pitchFamily="34" charset="0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76121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Atención Integral de Tiempo Completo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79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6121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latin typeface="Calibri" pitchFamily="34" charset="0"/>
                        </a:rPr>
                        <a:t>24 Horas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36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latin typeface="Calibri" pitchFamily="34" charset="0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176121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latin typeface="Calibri" pitchFamily="34" charset="0"/>
                        </a:rPr>
                        <a:t>Centro de Ingreso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37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6121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latin typeface="Calibri" pitchFamily="34" charset="0"/>
                        </a:rPr>
                        <a:t>Privación de Libertad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6121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2877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60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2000" dirty="0" smtClean="0"/>
              <a:t>Cuadro 40. Distribución de Población y Proyectos en Tacuarembó, según Modalidad y Perfil</a:t>
            </a:r>
            <a:endParaRPr lang="es-ES" sz="2000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8443664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8" name="7 Tabla"/>
          <p:cNvGraphicFramePr>
            <a:graphicFrameLocks noGrp="1"/>
          </p:cNvGraphicFramePr>
          <p:nvPr/>
        </p:nvGraphicFramePr>
        <p:xfrm>
          <a:off x="467542" y="1700808"/>
          <a:ext cx="8280922" cy="4646286"/>
        </p:xfrm>
        <a:graphic>
          <a:graphicData uri="http://schemas.openxmlformats.org/drawingml/2006/table">
            <a:tbl>
              <a:tblPr/>
              <a:tblGrid>
                <a:gridCol w="4220085"/>
                <a:gridCol w="1910981"/>
                <a:gridCol w="2149856"/>
              </a:tblGrid>
              <a:tr h="21538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Tacuarembó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Total Población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Proyectos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24616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Atención en la Comunidad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107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616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Atención comunitaria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43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616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Equipo territorial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35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4616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Estudio y Derivación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616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Libertad Asistida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616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Atención Integral de Tiempo Parcial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2547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616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CAIF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2173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16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616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Centro Diurno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71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4616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Centro Juvenil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153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616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Club de Niños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100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616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Discapacidad Tiempo Parcial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50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616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Alternativa Familiar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616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Hogar Acogimiento Fliar - Flia ajena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616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Hogar Acogimiento Fliar - Flia extensa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4616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Hogares de Alternativa Familiar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15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616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Atención Integral de Tiempo Completo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70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616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24 Horas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70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616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2745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51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2000" dirty="0" smtClean="0"/>
              <a:t>Cuadro 41. Distribución de Población y Proyectos en Treinta y Tres, según Modalidad y Perfil</a:t>
            </a:r>
            <a:endParaRPr lang="es-ES" sz="2000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8227640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8" name="7 Tabla"/>
          <p:cNvGraphicFramePr>
            <a:graphicFrameLocks noGrp="1"/>
          </p:cNvGraphicFramePr>
          <p:nvPr/>
        </p:nvGraphicFramePr>
        <p:xfrm>
          <a:off x="395536" y="1628800"/>
          <a:ext cx="8352928" cy="4680517"/>
        </p:xfrm>
        <a:graphic>
          <a:graphicData uri="http://schemas.openxmlformats.org/drawingml/2006/table">
            <a:tbl>
              <a:tblPr/>
              <a:tblGrid>
                <a:gridCol w="4226541"/>
                <a:gridCol w="2017881"/>
                <a:gridCol w="2108506"/>
              </a:tblGrid>
              <a:tr h="246343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Treinta y Tres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Población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Proyectos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246343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Atención en la Comunidad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91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6343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Equipo territorial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63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46343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Estudio y Derivación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6343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Libertad Asistida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6343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Víctimas de Violencia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6343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Atención Integral de Tiempo Parcial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1506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6343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CAIF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1193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12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46343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Centro Diurno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59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6343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Centro Juvenil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80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6343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Club de Niños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174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6343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Alternativa Familiar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6343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Hogar Acogimiento Fliar - Flia ajena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46343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Hogar Acogimiento Fliar - Flia ampliada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6343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Hogar Acogimiento Fliar - Flia extensa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6343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Hogares de Alternativa Familiar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6343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Atención Integral de Tiempo Completo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65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6343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24 Horas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65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6343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1691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40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smtClean="0"/>
              <a:t>Sistema de Responsabilidad Penal Adolescente (SIRPA)</a:t>
            </a:r>
            <a:endParaRPr lang="es-E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s-ES" sz="2000" dirty="0" smtClean="0"/>
              <a:t>Cuadro 42. Adolescentes que cumplen Medidas Judiciales en dependencias del SIRPA, por Relación Institucional, según Tipo de Medida</a:t>
            </a:r>
            <a:endParaRPr lang="es-ES" sz="2000" dirty="0"/>
          </a:p>
        </p:txBody>
      </p:sp>
      <p:sp>
        <p:nvSpPr>
          <p:cNvPr id="7" name="6 CuadroTexto"/>
          <p:cNvSpPr txBox="1"/>
          <p:nvPr/>
        </p:nvSpPr>
        <p:spPr>
          <a:xfrm>
            <a:off x="755576" y="5805264"/>
            <a:ext cx="748883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200" b="1" dirty="0" smtClean="0">
                <a:latin typeface="Calibri" pitchFamily="34" charset="0"/>
                <a:cs typeface="Arial" pitchFamily="34" charset="0"/>
              </a:rPr>
              <a:t>*Estos jóvenes a su vez reciben atenciones recreativas y de capacitación, que se detallan en los Cuadros 46 y 47</a:t>
            </a:r>
            <a:endParaRPr lang="es-ES" sz="1200" b="1" dirty="0">
              <a:latin typeface="Calibri" pitchFamily="34" charset="0"/>
              <a:cs typeface="Arial" pitchFamily="34" charset="0"/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251520" y="6381328"/>
            <a:ext cx="7867600" cy="251264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9" name="8 Marcador de contenido"/>
          <p:cNvGraphicFramePr>
            <a:graphicFrameLocks noGrp="1"/>
          </p:cNvGraphicFramePr>
          <p:nvPr>
            <p:ph sz="quarter" idx="1"/>
          </p:nvPr>
        </p:nvGraphicFramePr>
        <p:xfrm>
          <a:off x="323528" y="1772816"/>
          <a:ext cx="8352928" cy="3816425"/>
        </p:xfrm>
        <a:graphic>
          <a:graphicData uri="http://schemas.openxmlformats.org/drawingml/2006/table">
            <a:tbl>
              <a:tblPr/>
              <a:tblGrid>
                <a:gridCol w="3736836"/>
                <a:gridCol w="1685240"/>
                <a:gridCol w="1245612"/>
                <a:gridCol w="1685240"/>
              </a:tblGrid>
              <a:tr h="457971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Población SIRPA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Relación Institucional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457971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Tipo de Medida Judicial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Oficial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Convenio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305314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Medidas Privativas de Libertad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57971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Privación de Libertad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565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565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457971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Régimen de Semi-Libertad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05314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Medidas No Privativas de Libertad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57971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Libertad Asistida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430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129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559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457971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Libertad Vigilada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57971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1016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129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1145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ES" sz="2000" dirty="0" smtClean="0"/>
              <a:t>Cuadro 43. Proyectos dependientes de SIRPA en los que se cumplen Medidas Judiciales, por Relación Institucional, según Tipo de Medidas</a:t>
            </a:r>
            <a:endParaRPr lang="es-ES" sz="2000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8083624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7" name="6 Marcador de contenido"/>
          <p:cNvGraphicFramePr>
            <a:graphicFrameLocks noGrp="1"/>
          </p:cNvGraphicFramePr>
          <p:nvPr>
            <p:ph sz="quarter" idx="1"/>
          </p:nvPr>
        </p:nvGraphicFramePr>
        <p:xfrm>
          <a:off x="611561" y="1772816"/>
          <a:ext cx="8136903" cy="3733339"/>
        </p:xfrm>
        <a:graphic>
          <a:graphicData uri="http://schemas.openxmlformats.org/drawingml/2006/table">
            <a:tbl>
              <a:tblPr/>
              <a:tblGrid>
                <a:gridCol w="3528391"/>
                <a:gridCol w="1656029"/>
                <a:gridCol w="1584331"/>
                <a:gridCol w="1368152"/>
              </a:tblGrid>
              <a:tr h="664689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Proyectos SIRPA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Relación Institucional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664689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Tipo de Medida Judicial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Oficial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Convenio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398814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Medidas Privativas de Libertad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3234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Calibri" pitchFamily="34" charset="0"/>
                        </a:rPr>
                        <a:t>Privación de Libertad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24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24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33234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Calibri" pitchFamily="34" charset="0"/>
                        </a:rPr>
                        <a:t>Régimen de Semi-Libertad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4342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Medidas No Privativas de Libertad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3234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Calibri" pitchFamily="34" charset="0"/>
                        </a:rPr>
                        <a:t>Libertad Asistida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20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26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33234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Calibri" pitchFamily="34" charset="0"/>
                        </a:rPr>
                        <a:t>Libertad Vigilada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3234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46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52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ES" sz="2000" dirty="0" smtClean="0"/>
              <a:t>Cuadro 44. Adolescentes atendidos en SIRPA, por Unidad Organizacional, según Tipo de Medidas</a:t>
            </a:r>
            <a:endParaRPr lang="es-ES" sz="2000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867600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7" name="6 Marcador de contenido"/>
          <p:cNvGraphicFramePr>
            <a:graphicFrameLocks noGrp="1"/>
          </p:cNvGraphicFramePr>
          <p:nvPr>
            <p:ph sz="quarter" idx="1"/>
          </p:nvPr>
        </p:nvGraphicFramePr>
        <p:xfrm>
          <a:off x="611559" y="1678649"/>
          <a:ext cx="8064897" cy="3838583"/>
        </p:xfrm>
        <a:graphic>
          <a:graphicData uri="http://schemas.openxmlformats.org/drawingml/2006/table">
            <a:tbl>
              <a:tblPr/>
              <a:tblGrid>
                <a:gridCol w="4104457"/>
                <a:gridCol w="1296144"/>
                <a:gridCol w="1328932"/>
                <a:gridCol w="1335364"/>
              </a:tblGrid>
              <a:tr h="68684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Población SIRPA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Unidad Organizacional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68684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Tipo de Medida Judicial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Montevideo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Interior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354504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Medidas Privativas de Libertad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342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Privación de Libertad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555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565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34342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Régimen de Semi-Libertad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93274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Medidas No Privativas de Libertad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342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Libertad Asistida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385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174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559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34342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Libertad Vigilada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342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961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184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1145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ES" sz="2000" dirty="0" smtClean="0"/>
              <a:t>Cuadro 45. Proyectos dependientes de SIRPA en los que se cumplen Medidas Judiciales, según Unidad Organizacional y Tipo de Medida</a:t>
            </a:r>
            <a:endParaRPr lang="es-ES" sz="2000" dirty="0"/>
          </a:p>
        </p:txBody>
      </p:sp>
      <p:sp>
        <p:nvSpPr>
          <p:cNvPr id="7" name="6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381328"/>
            <a:ext cx="7363544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6" name="5 Marcador de contenido"/>
          <p:cNvGraphicFramePr>
            <a:graphicFrameLocks noGrp="1"/>
          </p:cNvGraphicFramePr>
          <p:nvPr>
            <p:ph sz="quarter" idx="1"/>
          </p:nvPr>
        </p:nvGraphicFramePr>
        <p:xfrm>
          <a:off x="611560" y="1772816"/>
          <a:ext cx="8064895" cy="3716722"/>
        </p:xfrm>
        <a:graphic>
          <a:graphicData uri="http://schemas.openxmlformats.org/drawingml/2006/table">
            <a:tbl>
              <a:tblPr/>
              <a:tblGrid>
                <a:gridCol w="3816424"/>
                <a:gridCol w="1512168"/>
                <a:gridCol w="1385629"/>
                <a:gridCol w="1350674"/>
              </a:tblGrid>
              <a:tr h="653611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Proyectos SIRPA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Unidad Organizacional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653611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Tipo de Medida Judicial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Montevideo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Interior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34896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Medidas Privativas de Libertad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680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Calibri" pitchFamily="34" charset="0"/>
                        </a:rPr>
                        <a:t>Privación de Libertad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17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24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32680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Calibri" pitchFamily="34" charset="0"/>
                        </a:rPr>
                        <a:t>Régimen de Semi-Libertad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2650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Medidas No Privativas de Libertad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680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Calibri" pitchFamily="34" charset="0"/>
                        </a:rPr>
                        <a:t>Libertad Asistida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17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26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32680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Calibri" pitchFamily="34" charset="0"/>
                        </a:rPr>
                        <a:t>Libertad Vigilada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680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52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ES" sz="2000" dirty="0" smtClean="0"/>
              <a:t>Cuadro 46. Adolescentes atendidos en SIRPA que participan de Proyectos de apoyo, por Relación Institucional, Áreas de trabajo de los Proyectos</a:t>
            </a:r>
            <a:endParaRPr lang="es-ES" sz="2000" dirty="0"/>
          </a:p>
        </p:txBody>
      </p:sp>
      <p:sp>
        <p:nvSpPr>
          <p:cNvPr id="5" name="4 CuadroTexto"/>
          <p:cNvSpPr txBox="1"/>
          <p:nvPr/>
        </p:nvSpPr>
        <p:spPr>
          <a:xfrm>
            <a:off x="971600" y="5445224"/>
            <a:ext cx="741682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200" b="1" dirty="0" smtClean="0">
                <a:latin typeface="Calibri" pitchFamily="34" charset="0"/>
              </a:rPr>
              <a:t>*La totalidad de los Proyectos de apoyo están ubicados en Montevideo.</a:t>
            </a:r>
          </a:p>
          <a:p>
            <a:r>
              <a:rPr lang="es-ES" sz="1200" b="1" dirty="0" smtClean="0">
                <a:latin typeface="Calibri" pitchFamily="34" charset="0"/>
              </a:rPr>
              <a:t>Cabe destacar que los jóvenes que cumplen Medidas Judiciales participan simultáneamente en  más de un Proyecto de apoyo, por lo que no deben sumarse los totales de los Cuadros.</a:t>
            </a:r>
            <a:endParaRPr lang="es-ES" sz="1200" b="1" dirty="0">
              <a:latin typeface="Calibri" pitchFamily="34" charset="0"/>
            </a:endParaRPr>
          </a:p>
        </p:txBody>
      </p:sp>
      <p:sp>
        <p:nvSpPr>
          <p:cNvPr id="7" name="6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075512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6" name="5 Tabla"/>
          <p:cNvGraphicFramePr>
            <a:graphicFrameLocks noGrp="1"/>
          </p:cNvGraphicFramePr>
          <p:nvPr/>
        </p:nvGraphicFramePr>
        <p:xfrm>
          <a:off x="611560" y="1772817"/>
          <a:ext cx="7992887" cy="3160349"/>
        </p:xfrm>
        <a:graphic>
          <a:graphicData uri="http://schemas.openxmlformats.org/drawingml/2006/table">
            <a:tbl>
              <a:tblPr/>
              <a:tblGrid>
                <a:gridCol w="3024336"/>
                <a:gridCol w="1440160"/>
                <a:gridCol w="1080120"/>
                <a:gridCol w="1105078"/>
                <a:gridCol w="1343193"/>
              </a:tblGrid>
              <a:tr h="78408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Población SIRPA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Relación Institucional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78408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Área</a:t>
                      </a:r>
                      <a:r>
                        <a:rPr lang="es-ES" sz="1400" b="1" i="0" u="none" strike="noStrike" baseline="0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 de trabajo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Oficial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Convenio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Otros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39204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Apoyo al egreso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39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52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41604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Educativo, social y cultural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109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109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9204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Proyecto deportivo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122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122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9204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39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231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283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ES" sz="2000" dirty="0" smtClean="0"/>
              <a:t>Cuadro 47. Proyectos de apoyo a la población atendida en SIRPA, por Relación Institucional, según Área de Trabajo</a:t>
            </a:r>
            <a:endParaRPr lang="es-ES" sz="2000" dirty="0"/>
          </a:p>
        </p:txBody>
      </p:sp>
      <p:sp>
        <p:nvSpPr>
          <p:cNvPr id="8" name="7 CuadroTexto"/>
          <p:cNvSpPr txBox="1"/>
          <p:nvPr/>
        </p:nvSpPr>
        <p:spPr>
          <a:xfrm>
            <a:off x="971600" y="5877272"/>
            <a:ext cx="741682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200" b="1" dirty="0" smtClean="0">
                <a:latin typeface="Calibri" pitchFamily="34" charset="0"/>
              </a:rPr>
              <a:t>*La totalidad de los Proyectos de apoyo están ubicados en Montevideo</a:t>
            </a:r>
            <a:endParaRPr lang="es-ES" sz="1200" b="1" dirty="0">
              <a:latin typeface="Calibri" pitchFamily="34" charset="0"/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867600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9" name="8 Marcador de contenido"/>
          <p:cNvGraphicFramePr>
            <a:graphicFrameLocks noGrp="1"/>
          </p:cNvGraphicFramePr>
          <p:nvPr>
            <p:ph sz="quarter" idx="1"/>
          </p:nvPr>
        </p:nvGraphicFramePr>
        <p:xfrm>
          <a:off x="395536" y="1916830"/>
          <a:ext cx="8208913" cy="3600400"/>
        </p:xfrm>
        <a:graphic>
          <a:graphicData uri="http://schemas.openxmlformats.org/drawingml/2006/table">
            <a:tbl>
              <a:tblPr/>
              <a:tblGrid>
                <a:gridCol w="3180029"/>
                <a:gridCol w="1183267"/>
                <a:gridCol w="1109312"/>
                <a:gridCol w="1035358"/>
                <a:gridCol w="1700947"/>
              </a:tblGrid>
              <a:tr h="89365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Proyectos SIRPA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Relación Institucional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89365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Área</a:t>
                      </a:r>
                      <a:r>
                        <a:rPr lang="es-ES" sz="1400" b="1" i="0" u="none" strike="noStrike" baseline="0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 de trabajo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Oficial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Convenio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Otros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44682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latin typeface="Calibri" pitchFamily="34" charset="0"/>
                        </a:rPr>
                        <a:t>Apoyo al egreso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47260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latin typeface="Calibri" pitchFamily="34" charset="0"/>
                        </a:rPr>
                        <a:t>Educativo, social y cultural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4682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Calibri" pitchFamily="34" charset="0"/>
                        </a:rPr>
                        <a:t>Proyecto deportivo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4682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2800" dirty="0" smtClean="0"/>
              <a:t>Notas</a:t>
            </a:r>
            <a:endParaRPr lang="es-ES" sz="2800" dirty="0"/>
          </a:p>
        </p:txBody>
      </p:sp>
      <p:sp>
        <p:nvSpPr>
          <p:cNvPr id="4" name="3 Marcador de texto"/>
          <p:cNvSpPr>
            <a:spLocks noGrp="1"/>
          </p:cNvSpPr>
          <p:nvPr>
            <p:ph type="body" idx="2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2" name="1 Marcador de contenido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algn="just"/>
            <a:r>
              <a:rPr lang="es-ES" sz="1800" dirty="0" smtClean="0"/>
              <a:t>En la categoría “Relación Institucional”, se entiende por “Convenios” a los Proyectos gestionados por Organizaciones de la Sociedad Civil con el apoyo de I.N.A.U.  A su vez, se denomina “Otros” a los Proyectos que tienen convenios  interinstitucionales; y con otras Instituciones públicas, como el MI.DE.S.</a:t>
            </a:r>
          </a:p>
          <a:p>
            <a:pPr algn="just"/>
            <a:endParaRPr lang="es-ES" sz="1800" dirty="0" smtClean="0"/>
          </a:p>
          <a:p>
            <a:pPr algn="just"/>
            <a:r>
              <a:rPr lang="es-ES" sz="1800" dirty="0" smtClean="0"/>
              <a:t>La categoría “Unidad Organizacional” se recodifica en “Montevideo” e “Interior”, teniendo en cuenta la dependencia jerárquica . Se debe considerar que en algunos casos puede no coincidir la ubicación geográfica del Proyecto con su Unidad Organizacional (principalmente en Montevideo y Canelones). </a:t>
            </a:r>
          </a:p>
          <a:p>
            <a:endParaRPr lang="es-ES" sz="1800" dirty="0" smtClean="0"/>
          </a:p>
          <a:p>
            <a:pPr>
              <a:buNone/>
            </a:pPr>
            <a:endParaRPr lang="es-ES" sz="1800" dirty="0" smtClean="0"/>
          </a:p>
          <a:p>
            <a:endParaRPr lang="es-ES" sz="1800" dirty="0" smtClean="0"/>
          </a:p>
          <a:p>
            <a:endParaRPr lang="es-ES" sz="1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ivil">
  <a:themeElements>
    <a:clrScheme name="Civil">
      <a:dk1>
        <a:sysClr val="windowText" lastClr="000000"/>
      </a:dk1>
      <a:lt1>
        <a:sysClr val="window" lastClr="FFFFFF"/>
      </a:lt1>
      <a:dk2>
        <a:srgbClr val="646B86"/>
      </a:dk2>
      <a:lt2>
        <a:srgbClr val="C5D1D7"/>
      </a:lt2>
      <a:accent1>
        <a:srgbClr val="D16349"/>
      </a:accent1>
      <a:accent2>
        <a:srgbClr val="CCB400"/>
      </a:accent2>
      <a:accent3>
        <a:srgbClr val="8CADAE"/>
      </a:accent3>
      <a:accent4>
        <a:srgbClr val="8C7B70"/>
      </a:accent4>
      <a:accent5>
        <a:srgbClr val="8FB08C"/>
      </a:accent5>
      <a:accent6>
        <a:srgbClr val="D19049"/>
      </a:accent6>
      <a:hlink>
        <a:srgbClr val="00A3D6"/>
      </a:hlink>
      <a:folHlink>
        <a:srgbClr val="694F07"/>
      </a:folHlink>
    </a:clrScheme>
    <a:fontScheme name="Civil">
      <a:majorFont>
        <a:latin typeface="Georgia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Georgia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Civil">
      <a:fillStyleLst>
        <a:solidFill>
          <a:schemeClr val="phClr"/>
        </a:solidFill>
        <a:solidFill>
          <a:schemeClr val="phClr">
            <a:tint val="45000"/>
          </a:schemeClr>
        </a:solidFill>
        <a:solidFill>
          <a:schemeClr val="phClr">
            <a:tint val="95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1429" cap="flat" cmpd="sng" algn="ctr">
          <a:solidFill>
            <a:schemeClr val="phClr"/>
          </a:solidFill>
          <a:prstDash val="sysDash"/>
        </a:ln>
        <a:ln w="200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contourW="9525" prstMaterial="matte">
            <a:bevelT w="0" h="0"/>
            <a:contourClr>
              <a:schemeClr val="phClr">
                <a:shade val="70000"/>
                <a:satMod val="105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soft" dir="b">
              <a:rot lat="0" lon="0" rev="0"/>
            </a:lightRig>
          </a:scene3d>
          <a:sp3d prstMaterial="dkEdge">
            <a:bevelT w="63500" h="63500" prst="cross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70000"/>
                <a:satMod val="115000"/>
              </a:schemeClr>
              <a:schemeClr val="phClr">
                <a:tint val="85000"/>
              </a:schemeClr>
            </a:duotone>
          </a:blip>
          <a:tile tx="0" ty="0" sx="85000" sy="85000" flip="none" algn="tl"/>
        </a:blipFill>
        <a:blipFill>
          <a:blip xmlns:r="http://schemas.openxmlformats.org/officeDocument/2006/relationships" r:embed="rId2">
            <a:duotone>
              <a:schemeClr val="phClr">
                <a:shade val="65000"/>
                <a:satMod val="115000"/>
              </a:schemeClr>
              <a:schemeClr val="phClr">
                <a:tint val="85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Civic</Template>
  <TotalTime>6276</TotalTime>
  <Words>6618</Words>
  <Application>Microsoft Office PowerPoint</Application>
  <PresentationFormat>Presentación en pantalla (4:3)</PresentationFormat>
  <Paragraphs>2553</Paragraphs>
  <Slides>59</Slides>
  <Notes>8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59</vt:i4>
      </vt:variant>
    </vt:vector>
  </HeadingPairs>
  <TitlesOfParts>
    <vt:vector size="60" baseType="lpstr">
      <vt:lpstr>Civil</vt:lpstr>
      <vt:lpstr>Instituto del Niño y Adolescente del Uruguay</vt:lpstr>
      <vt:lpstr>Datos de la Población</vt:lpstr>
      <vt:lpstr>Cuadro 1.Niños, Niñas y Adolescentes atendidos en la Institución por Edad, según  Sexo</vt:lpstr>
      <vt:lpstr>Gráfico 1. Evolución de la Población atendida en la Institución</vt:lpstr>
      <vt:lpstr>Cuadro 2.Niños, Niñas y Adolescentes atendidos, por Edad, según Modalidad de atención y Sexo</vt:lpstr>
      <vt:lpstr>Cuadro 2.1.Niños, Niñas y Adolescentes atendidos en la Modalidad de Atención Integral de Tiempo Completo por Edad, según Contexto.</vt:lpstr>
      <vt:lpstr>Cuadro 3.Niños, Niñas y Adolescentes atendidos por Relación Institucional, según Modalidad de atención </vt:lpstr>
      <vt:lpstr>Gráfico 2. Distribución de la población atendida por Relación Institucional, según Modalidad de atención</vt:lpstr>
      <vt:lpstr>Cuadro 4. Proyectos de atención por Relación Institucional, según Modalidad de atención</vt:lpstr>
      <vt:lpstr>Gráfico 3. Distribución de Proyectos  por Modalidad, según Relación Institucional</vt:lpstr>
      <vt:lpstr>Cuadro 5. Niños, Niñas y Adolescentes atendidos, por Unidad Organizacional, según Modalidad de atención</vt:lpstr>
      <vt:lpstr>Gráfico 4. Distribución de la población atendida</vt:lpstr>
      <vt:lpstr>Cuadro 6. Proyectos de atención por Unidad Organizacional, según Modalidad de atención</vt:lpstr>
      <vt:lpstr>Gráfico 5. Distribución de Proyectos por Unidad Organizacional, según Modalidad de atención</vt:lpstr>
      <vt:lpstr>Distribución según Modalidades y Perfiles</vt:lpstr>
      <vt:lpstr>Cuadro 7. Niños, Niñas y Adolescentes atendidos en la Modalidad Atención a la Comunidad, por Relación Institucional, según Perfil</vt:lpstr>
      <vt:lpstr>Cuadro 8. Proyectos en la Modalidad Atención a la Comunidad, por Relación Institucional, según Perfil</vt:lpstr>
      <vt:lpstr>Cuadro 9. Niños, Niñas y Adolescentes atendidos en la Modalidad Atención a la Comunidad, por Unidad Organizacional, según Perfil</vt:lpstr>
      <vt:lpstr>Cuadro 10. Proyectos en la Modalidad Atención a la Comunidad, por Unidad Organizacional, según Perfil</vt:lpstr>
      <vt:lpstr>Cuadro 11. Niños, Niñas y Adolescentes atendidos en la Modalidad Atención Integral de Tiempo Parcial, por Relación Institucional, según Perfil</vt:lpstr>
      <vt:lpstr>Cuadro 12. Proyectos en la Modalidad Atención Integral de Tiempo Parcial, por Relación Institucional, según Perfil</vt:lpstr>
      <vt:lpstr>Cuadro 13. Niños, Niñas y Adolescentes atendidos en la Modalidad Atención Integral de Tiempo Parcial, por Unidad Organizacional, según Perfil</vt:lpstr>
      <vt:lpstr>Cuadro 14. Proyectos en la Modalidad Atención Integral de Tiempo Parcial por Unidad Organizacional, según Perfil</vt:lpstr>
      <vt:lpstr>Cuadro 15. Niños, Niñas y Adolescentes atendidos en la Modalidad Alternativa Familiar, por Relación Institucional, según Perfil</vt:lpstr>
      <vt:lpstr>Cuadro 16. Proyectos en la Modalidad Alternativa Familiar, por Relación Institucional, según Perfil</vt:lpstr>
      <vt:lpstr>Cuadro 17. Niños, Niñas y Adolescentes atendidos en la Modalidad Alternativa Familiar, por Unidad Organizacional, según Perfil</vt:lpstr>
      <vt:lpstr>Cuadro 18. Proyectos en la Modalidad Alternativa Familiar  por Unidad Organizacional, según Perfil</vt:lpstr>
      <vt:lpstr>Cuadro 19. Niños, Niñas y Adolescentes atendidos en la Modalidad Atención Integral de Tiempo Completo, por Relación Institucional, según Perfil</vt:lpstr>
      <vt:lpstr>Cuadro 20. Proyectos en la Modalidad Atención Integral de Tiempo Completo, por Relación Institucional, según Perfil</vt:lpstr>
      <vt:lpstr>Cuadro 21. Niños, Niñas y Adolescentes atendidos en la Modalidad Atención Integral de Tiempo Completo, por Unidad Organizacional, según Perfil</vt:lpstr>
      <vt:lpstr>Cuadro 22. Proyectos en la Modalidad Atención Integral de Tiempo Completo por Unidad Organizacional, según Perfil</vt:lpstr>
      <vt:lpstr>Información por Departamentos</vt:lpstr>
      <vt:lpstr>Cuadro 23. Distribución de Población y Proyectos en Artigas, según Modalidad y Perfil</vt:lpstr>
      <vt:lpstr>Cuadro 24. Distribución de Población y Proyectos Canelones, según Modalidad y Perfil</vt:lpstr>
      <vt:lpstr>Cuadro 25. Distribución de Población y Proyectos en Cerro Largo, según Modalidad y Perfil</vt:lpstr>
      <vt:lpstr>Cuadro 26. Distribución de Población y Proyectos en Colonia, según Modalidad y Perfil</vt:lpstr>
      <vt:lpstr>Cuadro 27. Distribución de Población y Proyectos en Durazno, según Modalidad y Perfil</vt:lpstr>
      <vt:lpstr>Cuadro 28. Distribución de Población y Proyectos en Flores, según Modalidad y Perfil</vt:lpstr>
      <vt:lpstr>Cuadro 29. Distribución de Población y Proyectos en Florida, según Modalidad y Perfil</vt:lpstr>
      <vt:lpstr>Cuadro 30. Distribución de Población y Proyectos en Lavalleja, según Modalidad y Perfil</vt:lpstr>
      <vt:lpstr>Cuadro 31. Distribución de Población y Proyectos en Maldonado, según Modalidad y Perfil</vt:lpstr>
      <vt:lpstr>Cuadro 32. Distribución de Población y Proyectos en Montevideo según Unidad Organizacional</vt:lpstr>
      <vt:lpstr>Cuadro 33. Distribución de Población y Proyectos en Paysandú, según Modalidad y Perfil</vt:lpstr>
      <vt:lpstr>Cuadro 34. Distribución de Población y Proyectos en Río Negro, según Modalidad y Perfil</vt:lpstr>
      <vt:lpstr>Cuadro 35. Distribución de Población y Proyectos en Rivera, según Modalidad y Perfil</vt:lpstr>
      <vt:lpstr>Cuadro 36. Distribución de Población y Proyectos en Rocha, según Modalidad y Perfil</vt:lpstr>
      <vt:lpstr>Cuadro 37. Distribución de Población y Proyectos en Salto, según Modalidad y Perfil</vt:lpstr>
      <vt:lpstr>Cuadro 38. Distribución de Población y Proyectos en San José, según Modalidad y Perfil</vt:lpstr>
      <vt:lpstr>Cuadro 39. Distribución de Población y Proyectos en Soriano, según Modalidad y Perfil</vt:lpstr>
      <vt:lpstr>Cuadro 40. Distribución de Población y Proyectos en Tacuarembó, según Modalidad y Perfil</vt:lpstr>
      <vt:lpstr>Cuadro 41. Distribución de Población y Proyectos en Treinta y Tres, según Modalidad y Perfil</vt:lpstr>
      <vt:lpstr>Sistema de Responsabilidad Penal Adolescente (SIRPA)</vt:lpstr>
      <vt:lpstr>Cuadro 42. Adolescentes que cumplen Medidas Judiciales en dependencias del SIRPA, por Relación Institucional, según Tipo de Medida</vt:lpstr>
      <vt:lpstr>Cuadro 43. Proyectos dependientes de SIRPA en los que se cumplen Medidas Judiciales, por Relación Institucional, según Tipo de Medidas</vt:lpstr>
      <vt:lpstr>Cuadro 44. Adolescentes atendidos en SIRPA, por Unidad Organizacional, según Tipo de Medidas</vt:lpstr>
      <vt:lpstr>Cuadro 45. Proyectos dependientes de SIRPA en los que se cumplen Medidas Judiciales, según Unidad Organizacional y Tipo de Medida</vt:lpstr>
      <vt:lpstr>Cuadro 46. Adolescentes atendidos en SIRPA que participan de Proyectos de apoyo, por Relación Institucional, Áreas de trabajo de los Proyectos</vt:lpstr>
      <vt:lpstr>Cuadro 47. Proyectos de apoyo a la población atendida en SIRPA, por Relación Institucional, según Área de Trabajo</vt:lpstr>
      <vt:lpstr>Notas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Instituto del Niño y Adolescente del Uruguay</dc:title>
  <dc:creator>Depto. SIPI</dc:creator>
  <cp:lastModifiedBy>Usuario</cp:lastModifiedBy>
  <cp:revision>824</cp:revision>
  <dcterms:created xsi:type="dcterms:W3CDTF">2014-03-17T15:45:29Z</dcterms:created>
  <dcterms:modified xsi:type="dcterms:W3CDTF">2015-06-02T18:23:40Z</dcterms:modified>
</cp:coreProperties>
</file>