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1"/>
  </p:notesMasterIdLst>
  <p:sldIdLst>
    <p:sldId id="256" r:id="rId2"/>
    <p:sldId id="294" r:id="rId3"/>
    <p:sldId id="257" r:id="rId4"/>
    <p:sldId id="333" r:id="rId5"/>
    <p:sldId id="293" r:id="rId6"/>
    <p:sldId id="336" r:id="rId7"/>
    <p:sldId id="258" r:id="rId8"/>
    <p:sldId id="259" r:id="rId9"/>
    <p:sldId id="262" r:id="rId10"/>
    <p:sldId id="263" r:id="rId11"/>
    <p:sldId id="260" r:id="rId12"/>
    <p:sldId id="261" r:id="rId13"/>
    <p:sldId id="264" r:id="rId14"/>
    <p:sldId id="265" r:id="rId15"/>
    <p:sldId id="295" r:id="rId16"/>
    <p:sldId id="267" r:id="rId17"/>
    <p:sldId id="268" r:id="rId18"/>
    <p:sldId id="269" r:id="rId19"/>
    <p:sldId id="270" r:id="rId20"/>
    <p:sldId id="271" r:id="rId21"/>
    <p:sldId id="335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96" r:id="rId34"/>
    <p:sldId id="298" r:id="rId35"/>
    <p:sldId id="300" r:id="rId36"/>
    <p:sldId id="302" r:id="rId37"/>
    <p:sldId id="304" r:id="rId38"/>
    <p:sldId id="306" r:id="rId39"/>
    <p:sldId id="308" r:id="rId40"/>
    <p:sldId id="310" r:id="rId41"/>
    <p:sldId id="312" r:id="rId42"/>
    <p:sldId id="334" r:id="rId43"/>
    <p:sldId id="314" r:id="rId44"/>
    <p:sldId id="316" r:id="rId45"/>
    <p:sldId id="318" r:id="rId46"/>
    <p:sldId id="320" r:id="rId47"/>
    <p:sldId id="322" r:id="rId48"/>
    <p:sldId id="324" r:id="rId49"/>
    <p:sldId id="326" r:id="rId50"/>
    <p:sldId id="328" r:id="rId51"/>
    <p:sldId id="330" r:id="rId52"/>
    <p:sldId id="332" r:id="rId53"/>
    <p:sldId id="284" r:id="rId54"/>
    <p:sldId id="285" r:id="rId55"/>
    <p:sldId id="286" r:id="rId56"/>
    <p:sldId id="287" r:id="rId57"/>
    <p:sldId id="288" r:id="rId58"/>
    <p:sldId id="289" r:id="rId59"/>
    <p:sldId id="292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D5E2"/>
    <a:srgbClr val="CDD6E9"/>
    <a:srgbClr val="C1EBEF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4C1A8A3-306A-4EB7-A6B1-4F7E0EB9C5D6}" styleName="Estilo medio 3 - Énfasis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Estilo oscuro 1 - Énfasis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Estilo oscuro 2 - Énfasis 5/Énfasis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1EBBBCC-DAD2-459C-BE2E-F6DE35CF9A28}" styleName="Estilo oscuro 2 - Énfasis 3/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Estilo oscuro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1941" autoAdjust="0"/>
  </p:normalViewPr>
  <p:slideViewPr>
    <p:cSldViewPr>
      <p:cViewPr>
        <p:scale>
          <a:sx n="76" d="100"/>
          <a:sy n="76" d="100"/>
        </p:scale>
        <p:origin x="-1080" y="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uario\Desktop\VPereyra\An&#225;lisis\Estudio%20de%20Poblaci&#243;n%20y%20Proyectos\2015\7.Jul%202015\1110_Estudio%20de%20Poblaci&#243;n%20Julio%202015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Columna3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Feb 2015</c:v>
                </c:pt>
                <c:pt idx="1">
                  <c:v>Mar 2015</c:v>
                </c:pt>
                <c:pt idx="2">
                  <c:v>Abr 2015</c:v>
                </c:pt>
                <c:pt idx="3">
                  <c:v>May 2015</c:v>
                </c:pt>
                <c:pt idx="4">
                  <c:v>Jun 2015</c:v>
                </c:pt>
                <c:pt idx="5">
                  <c:v>Jul 2015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81326</c:v>
                </c:pt>
                <c:pt idx="1">
                  <c:v>82064</c:v>
                </c:pt>
                <c:pt idx="2">
                  <c:v>83571</c:v>
                </c:pt>
                <c:pt idx="3">
                  <c:v>83826</c:v>
                </c:pt>
                <c:pt idx="4">
                  <c:v>83416</c:v>
                </c:pt>
                <c:pt idx="5">
                  <c:v>83383</c:v>
                </c:pt>
              </c:numCache>
            </c:numRef>
          </c:val>
        </c:ser>
        <c:shape val="box"/>
        <c:axId val="46937216"/>
        <c:axId val="46938752"/>
        <c:axId val="0"/>
      </c:bar3DChart>
      <c:catAx>
        <c:axId val="46937216"/>
        <c:scaling>
          <c:orientation val="minMax"/>
        </c:scaling>
        <c:axPos val="b"/>
        <c:tickLblPos val="nextTo"/>
        <c:crossAx val="46938752"/>
        <c:crosses val="autoZero"/>
        <c:auto val="1"/>
        <c:lblAlgn val="ctr"/>
        <c:lblOffset val="100"/>
      </c:catAx>
      <c:valAx>
        <c:axId val="46938752"/>
        <c:scaling>
          <c:orientation val="minMax"/>
        </c:scaling>
        <c:axPos val="l"/>
        <c:majorGridlines/>
        <c:numFmt formatCode="General" sourceLinked="1"/>
        <c:tickLblPos val="nextTo"/>
        <c:crossAx val="46937216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s-UY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UY"/>
  <c:pivotSource>
    <c:name>[1110_Estudio de Población Julio 2015.xlsx]Cuadros!Tabla dinámica5</c:name>
    <c:fmtId val="2"/>
  </c:pivotSource>
  <c:chart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3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4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5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6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  <c:pivotFmt>
        <c:idx val="7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UY"/>
            </a:p>
          </c:txPr>
          <c:showVal val="1"/>
        </c:dLbl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Cuadros!$B$43:$B$44</c:f>
              <c:strCache>
                <c:ptCount val="1"/>
                <c:pt idx="0">
                  <c:v>Oficial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Cuadros!$A$45:$A$49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Cuadros!$B$45:$B$49</c:f>
              <c:numCache>
                <c:formatCode>General</c:formatCode>
                <c:ptCount val="4"/>
                <c:pt idx="0">
                  <c:v>6069</c:v>
                </c:pt>
                <c:pt idx="1">
                  <c:v>3456</c:v>
                </c:pt>
                <c:pt idx="2">
                  <c:v>631</c:v>
                </c:pt>
                <c:pt idx="3">
                  <c:v>2195</c:v>
                </c:pt>
              </c:numCache>
            </c:numRef>
          </c:val>
        </c:ser>
        <c:ser>
          <c:idx val="1"/>
          <c:order val="1"/>
          <c:tx>
            <c:strRef>
              <c:f>Cuadros!$C$43:$C$44</c:f>
              <c:strCache>
                <c:ptCount val="1"/>
                <c:pt idx="0">
                  <c:v>Convenio Con INAU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Cuadros!$A$45:$A$49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Cuadros!$C$45:$C$49</c:f>
              <c:numCache>
                <c:formatCode>General</c:formatCode>
                <c:ptCount val="4"/>
                <c:pt idx="0">
                  <c:v>2058</c:v>
                </c:pt>
                <c:pt idx="1">
                  <c:v>68259</c:v>
                </c:pt>
                <c:pt idx="3">
                  <c:v>2492</c:v>
                </c:pt>
              </c:numCache>
            </c:numRef>
          </c:val>
        </c:ser>
        <c:ser>
          <c:idx val="2"/>
          <c:order val="2"/>
          <c:tx>
            <c:strRef>
              <c:f>Cuadros!$D$43:$D$44</c:f>
              <c:strCache>
                <c:ptCount val="1"/>
                <c:pt idx="0">
                  <c:v>Contrato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Cuadros!$A$45:$A$49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Cuadros!$D$45:$D$49</c:f>
              <c:numCache>
                <c:formatCode>General</c:formatCode>
                <c:ptCount val="4"/>
                <c:pt idx="2">
                  <c:v>761</c:v>
                </c:pt>
              </c:numCache>
            </c:numRef>
          </c:val>
        </c:ser>
        <c:ser>
          <c:idx val="3"/>
          <c:order val="3"/>
          <c:tx>
            <c:strRef>
              <c:f>Cuadros!$E$43:$E$44</c:f>
              <c:strCache>
                <c:ptCount val="1"/>
                <c:pt idx="0">
                  <c:v>Otros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UY"/>
              </a:p>
            </c:txPr>
            <c:showVal val="1"/>
          </c:dLbls>
          <c:cat>
            <c:strRef>
              <c:f>Cuadros!$A$45:$A$49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Cuadros!$E$45:$E$49</c:f>
              <c:numCache>
                <c:formatCode>General</c:formatCode>
                <c:ptCount val="4"/>
                <c:pt idx="0">
                  <c:v>1328</c:v>
                </c:pt>
              </c:numCache>
            </c:numRef>
          </c:val>
        </c:ser>
        <c:shape val="box"/>
        <c:axId val="64831872"/>
        <c:axId val="64833408"/>
        <c:axId val="0"/>
      </c:bar3DChart>
      <c:catAx>
        <c:axId val="64831872"/>
        <c:scaling>
          <c:orientation val="minMax"/>
        </c:scaling>
        <c:axPos val="l"/>
        <c:tickLblPos val="nextTo"/>
        <c:crossAx val="64833408"/>
        <c:crosses val="autoZero"/>
        <c:auto val="1"/>
        <c:lblAlgn val="ctr"/>
        <c:lblOffset val="100"/>
      </c:catAx>
      <c:valAx>
        <c:axId val="64833408"/>
        <c:scaling>
          <c:orientation val="minMax"/>
        </c:scaling>
        <c:axPos val="b"/>
        <c:majorGridlines/>
        <c:numFmt formatCode="General" sourceLinked="1"/>
        <c:tickLblPos val="nextTo"/>
        <c:crossAx val="64831872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17/07/2015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17/07/2015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17/07/2015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17/07/2015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17/07/2015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17/07/2015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17/07/2015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17/07/2015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17/07/2015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17/07/2015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17/07/2015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17/07/2015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17/07/2015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err="1" smtClean="0"/>
              <a:t>juLio</a:t>
            </a:r>
            <a:r>
              <a:rPr lang="es-ES" dirty="0" smtClean="0"/>
              <a:t> 2015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548681"/>
            <a:ext cx="8458200" cy="1512168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2492896"/>
          <a:ext cx="8504243" cy="185420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214891"/>
                <a:gridCol w="1214892"/>
                <a:gridCol w="1214892"/>
                <a:gridCol w="1214892"/>
                <a:gridCol w="1214892"/>
                <a:gridCol w="1214892"/>
                <a:gridCol w="607446"/>
                <a:gridCol w="607446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Edad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Sexo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0-3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4-5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6-12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13-17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18 y más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u="none" strike="noStrike" dirty="0">
                          <a:latin typeface="Calibri" pitchFamily="34" charset="0"/>
                        </a:rPr>
                        <a:t>Niñas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24821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2284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7259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4758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772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39894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1" u="none" strike="noStrike" dirty="0">
                          <a:latin typeface="Calibri" pitchFamily="34" charset="0"/>
                        </a:rPr>
                        <a:t>Varones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25657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2444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7939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6127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1322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43489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50478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4728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15198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10885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2094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83383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5801816"/>
          <a:ext cx="8568952" cy="137160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niño, niña o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</a:p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44" cy="412254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944916"/>
                <a:gridCol w="944916"/>
                <a:gridCol w="944916"/>
                <a:gridCol w="944916"/>
                <a:gridCol w="944916"/>
                <a:gridCol w="944916"/>
                <a:gridCol w="944916"/>
                <a:gridCol w="944916"/>
                <a:gridCol w="944916"/>
              </a:tblGrid>
              <a:tr h="25210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u="none" strike="noStrike" dirty="0">
                          <a:latin typeface="Calibri" pitchFamily="34" charset="0"/>
                        </a:rPr>
                        <a:t>Población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lang="es-ES" sz="120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ES" sz="1200" u="none" strike="noStrike" dirty="0">
                          <a:latin typeface="Calibri" pitchFamily="34" charset="0"/>
                        </a:rPr>
                        <a:t>Edad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Modalidad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>
                          <a:latin typeface="Calibri" pitchFamily="34" charset="0"/>
                        </a:rPr>
                        <a:t>Sexo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0-3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>
                          <a:latin typeface="Calibri" pitchFamily="34" charset="0"/>
                        </a:rPr>
                        <a:t>4-5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6-12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13-17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18 y más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Niñas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581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418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1596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1272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284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4151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>
                          <a:latin typeface="Calibri" pitchFamily="34" charset="0"/>
                        </a:rPr>
                        <a:t>Varones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617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480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1778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1763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666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5304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2105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Total Atención en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1198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898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3374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3035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950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9455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45602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>
                          <a:latin typeface="Calibri" pitchFamily="34" charset="0"/>
                        </a:rPr>
                        <a:t>Niñas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24503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1803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5402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2839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207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34754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>
                          <a:latin typeface="Calibri" pitchFamily="34" charset="0"/>
                        </a:rPr>
                        <a:t>Varones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25300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1902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5795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3744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220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36961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2105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Total Atención Integral de Tiempo Parcial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49803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3705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11197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6583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427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71715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>
                          <a:latin typeface="Calibri" pitchFamily="34" charset="0"/>
                        </a:rPr>
                        <a:t>Niñas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72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65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295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220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686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>
                          <a:latin typeface="Calibri" pitchFamily="34" charset="0"/>
                        </a:rPr>
                        <a:t>Varones</a:t>
                      </a:r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79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92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316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194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25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706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Total Alternativa Familiar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lang="es-ES" sz="1200" b="1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151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157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611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414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59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1392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45602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UY" sz="1200" b="1" u="none" strike="noStrike" dirty="0">
                          <a:latin typeface="Calibri" pitchFamily="34" charset="0"/>
                        </a:rPr>
                        <a:t>Niñas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183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80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511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895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328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1997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2105">
                <a:tc gridSpan="2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Varones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189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113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604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1165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619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2690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45602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Total Atención Integral de Tiempo </a:t>
                      </a:r>
                      <a:r>
                        <a:rPr lang="es-ES" sz="1200" b="1" u="none" strike="noStrike" dirty="0" smtClean="0">
                          <a:latin typeface="Calibri" pitchFamily="34" charset="0"/>
                        </a:rPr>
                        <a:t>Completo **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372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193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1115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2060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947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4687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21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51524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4953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16297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12092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2383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87249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2.1.Niños, Niñas y Adolescentes atendidos en la Modalidad de Atención Integral de Tiempo Completo por Edad, según Contexto.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4389120"/>
          <a:ext cx="8568952" cy="246888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este cuadro se desagrega el número de 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niños, niñas y adolescentes vinculados a Proyectos de Tiempo Completo, teniendo en cuenta el lugar en el que residen, ya sea en Hogares de INAU o en Contexto familiar. </a:t>
                      </a:r>
                    </a:p>
                    <a:p>
                      <a:pPr algn="just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El Contexto Familiar puede ser propio (cuando reside con su familia de origen) o ajeno (cuando reside en algún tipo de Alternativa Familiar  con apoyo económico de INAU). La pertinencia de incluir a los niños, niñas y adolescentes que residen en Contexto Familiar dentro de la Modalidad Atención Integral de Tiempo Completo, se debe a que el Equipo Técnico de dicha Modalidad es quien realiza el seguimiento.</a:t>
                      </a:r>
                    </a:p>
                    <a:p>
                      <a:pPr algn="just" fontAlgn="b"/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Estas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medidas responden a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existencia de una política institucional que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promueve la desinstitucionalización 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de la población vinculada a Hogares de INAU,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fortaleciendo en primera instancia el trabajo con la familia de origen y cuando esto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no es posible, buscando otras Alternativas Familiares.</a:t>
                      </a:r>
                      <a:endParaRPr lang="es-ES" sz="1200" b="1" i="0" u="none" strike="noStrike" baseline="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4"/>
          <a:ext cx="8504240" cy="2621905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063030"/>
                <a:gridCol w="1063030"/>
                <a:gridCol w="1063030"/>
                <a:gridCol w="1063030"/>
                <a:gridCol w="1063030"/>
                <a:gridCol w="1063030"/>
                <a:gridCol w="1063030"/>
                <a:gridCol w="1063030"/>
              </a:tblGrid>
              <a:tr h="4945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lang="es-ES" sz="140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5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Edad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945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Modalidad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Contexto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0-3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4-5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6-12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13-17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18 y más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94571">
                <a:tc rowSpan="2"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Tiempo </a:t>
                      </a:r>
                      <a:r>
                        <a:rPr lang="es-ES" sz="1400" b="1" u="none" strike="noStrike" dirty="0">
                          <a:latin typeface="Calibri" pitchFamily="34" charset="0"/>
                        </a:rPr>
                        <a:t>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En</a:t>
                      </a:r>
                      <a:r>
                        <a:rPr lang="es-ES" sz="1400" b="1" u="none" strike="noStrike" baseline="0" dirty="0" smtClean="0">
                          <a:latin typeface="Calibri" pitchFamily="34" charset="0"/>
                        </a:rPr>
                        <a:t> Residencia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259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841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1755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857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3840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69096">
                <a:tc v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En</a:t>
                      </a:r>
                      <a:r>
                        <a:rPr lang="es-ES" sz="1400" b="1" u="none" strike="noStrike" baseline="0" dirty="0" smtClean="0">
                          <a:latin typeface="Calibri" pitchFamily="34" charset="0"/>
                        </a:rPr>
                        <a:t> Contexto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274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305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847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6909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372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193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1115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2060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947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4687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6021288"/>
          <a:ext cx="8568952" cy="742508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8" y="1700808"/>
          <a:ext cx="8352924" cy="396044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448270"/>
                <a:gridCol w="1296144"/>
                <a:gridCol w="1224136"/>
                <a:gridCol w="1008112"/>
                <a:gridCol w="984108"/>
                <a:gridCol w="1392154"/>
              </a:tblGrid>
              <a:tr h="4782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</a:tr>
              <a:tr h="4782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Modalidad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Contrato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Otros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</a:tr>
              <a:tr h="56261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6069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2058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1328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9455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6261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3456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68259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71715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6261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>
                          <a:latin typeface="Calibri" pitchFamily="34" charset="0"/>
                        </a:rPr>
                        <a:t>Alternativa Familiar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631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761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1392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83778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Integral de Tiempo </a:t>
                      </a:r>
                      <a:r>
                        <a:rPr lang="es-UY" sz="1400" b="0" u="none" strike="noStrike" dirty="0" smtClean="0">
                          <a:latin typeface="Calibri" pitchFamily="34" charset="0"/>
                        </a:rPr>
                        <a:t>Completo **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2195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2492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4687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7826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12351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72809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761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1328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87249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1 Gráfico"/>
          <p:cNvGraphicFramePr/>
          <p:nvPr/>
        </p:nvGraphicFramePr>
        <p:xfrm>
          <a:off x="827584" y="2057400"/>
          <a:ext cx="7560840" cy="37478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2" y="1700809"/>
          <a:ext cx="8280924" cy="403245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448274"/>
                <a:gridCol w="1152128"/>
                <a:gridCol w="1224136"/>
                <a:gridCol w="1080120"/>
                <a:gridCol w="996112"/>
                <a:gridCol w="1380154"/>
              </a:tblGrid>
              <a:tr h="5605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</a:tr>
              <a:tr h="4774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Modalidad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Contrato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Otros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</a:tr>
              <a:tr h="5605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105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39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38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182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605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667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754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605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295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424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719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8352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73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182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774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596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779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424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38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1837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772816"/>
            <a:ext cx="6638925" cy="396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39552" y="5157192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  <a:p>
            <a:r>
              <a:rPr lang="es-ES" sz="1200" b="1" dirty="0" smtClean="0">
                <a:latin typeface="Calibri" pitchFamily="34" charset="0"/>
              </a:rPr>
              <a:t>** Ver Cuadro 2.1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745600"/>
          <a:ext cx="8352928" cy="3123561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088232"/>
                <a:gridCol w="2088232"/>
                <a:gridCol w="2088232"/>
                <a:gridCol w="2088232"/>
              </a:tblGrid>
              <a:tr h="427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27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Modalidad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27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5090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4365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9455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9226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21330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50385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71715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27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>
                          <a:latin typeface="Calibri" pitchFamily="34" charset="0"/>
                        </a:rPr>
                        <a:t>Alternativa Familiar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406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986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1392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9226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Integral de Tiempo Completo **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3134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1553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4687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27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29960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57289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87249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780928"/>
            <a:ext cx="4104456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763614"/>
            <a:ext cx="4248472" cy="304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467544" y="1761728"/>
          <a:ext cx="8280920" cy="3899522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070230"/>
                <a:gridCol w="2070230"/>
                <a:gridCol w="2070230"/>
                <a:gridCol w="2070230"/>
              </a:tblGrid>
              <a:tr h="5901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512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Modalidad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5901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98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182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901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244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510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754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12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264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455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719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901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98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182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129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704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1133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1837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76872"/>
            <a:ext cx="4260850" cy="333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420888"/>
            <a:ext cx="4392488" cy="325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30" y="1628800"/>
          <a:ext cx="8496940" cy="45037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600398"/>
                <a:gridCol w="1080120"/>
                <a:gridCol w="1080120"/>
                <a:gridCol w="1036914"/>
                <a:gridCol w="1699388"/>
              </a:tblGrid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2538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Otros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Apoyo al egreso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48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Áreas pedagógicas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239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239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5326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al Niño y la Familia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506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506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941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941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2159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Capacitación y formación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474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527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194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Educativo, recreativo y social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185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321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1525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1250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2788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2232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2232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2159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Formación en Deportes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2639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Legitimación Adoptiva y Adopción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686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686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414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Libertad Vigilada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183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Prestaciones Económicas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Promoción de jóvenes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Tratamiento ambulatorio por Consumo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221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221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176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6069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2058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1328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9455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9" y="1622910"/>
          <a:ext cx="8496945" cy="4470386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312367"/>
                <a:gridCol w="1368152"/>
                <a:gridCol w="1152128"/>
                <a:gridCol w="964909"/>
                <a:gridCol w="1699389"/>
              </a:tblGrid>
              <a:tr h="2450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061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Otros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Apoyo al egreso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Apoyo terapéutico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Áreas pedagógicas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785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al Niño y la Familia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12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24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Capacitación y formación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727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Educativo, recreativo y social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25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Formación en Deportes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698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Legitimación Adoptiva y Adopción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20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Libertad Vigilada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Prestaciones Económicas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Promoción de jóvenes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75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Tratamiento ambulatorio por Consumo 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59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105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39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38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182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28" y="1628805"/>
          <a:ext cx="8496944" cy="453294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168352"/>
                <a:gridCol w="1728192"/>
                <a:gridCol w="1476164"/>
                <a:gridCol w="2124236"/>
              </a:tblGrid>
              <a:tr h="2160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Apoyo al egreso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Áreas pedagógicas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239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239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Atención al Niño y la Familia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432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506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404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941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Capacitación y formación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450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527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Educativo, recreativo y social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185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321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1874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914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2788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295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1937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2232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Formación en Deportes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Legitimación Adoptiva y Adopción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686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686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375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160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Libertad Vigilada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Prestaciones Económicas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Promoción de jóvenes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427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Tratamiento ambulatorio por Consumo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204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221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6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5090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4365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9455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644228"/>
          <a:ext cx="8496944" cy="445320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024336"/>
                <a:gridCol w="1656184"/>
                <a:gridCol w="1692188"/>
                <a:gridCol w="2124236"/>
              </a:tblGrid>
              <a:tr h="2005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Modalidad</a:t>
                      </a:r>
                      <a:r>
                        <a:rPr lang="es-UY" sz="1400" u="none" strike="noStrike" baseline="0" dirty="0" smtClean="0">
                          <a:latin typeface="Calibri" pitchFamily="34" charset="0"/>
                        </a:rPr>
                        <a:t> Atención a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Unidad</a:t>
                      </a:r>
                      <a:r>
                        <a:rPr lang="es-UY" sz="1400" u="none" strike="noStrike" baseline="0" dirty="0" smtClean="0">
                          <a:latin typeface="Calibri" pitchFamily="34" charset="0"/>
                        </a:rPr>
                        <a:t> Organizacional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056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 smtClean="0"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Interior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Apoyo al egreso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Apoyo terapéutico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Áreas pedagógicas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al Niño y la Familia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Capacitación y formación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Educativo, recreativo y social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87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Formación en Deportes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4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Legitimación Adoptiva y Adopción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Libertad Vigilada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Prestaciones Económicas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Promoción de jóvenes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Tratamiento ambulatorio por Consumo 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48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98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84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182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28" y="1659539"/>
          <a:ext cx="8496944" cy="4385275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888432"/>
                <a:gridCol w="1296144"/>
                <a:gridCol w="1512168"/>
                <a:gridCol w="1800200"/>
              </a:tblGrid>
              <a:tr h="1852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621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165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Adolescentes embarazadas, Madres y o  Padres con </a:t>
                      </a:r>
                      <a:r>
                        <a:rPr lang="es-UY" sz="1400" b="0" u="none" strike="noStrike" dirty="0" smtClean="0">
                          <a:latin typeface="Calibri" pitchFamily="34" charset="0"/>
                        </a:rPr>
                        <a:t>hijos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7218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Albergue Tiempo Parcial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43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con referente familiar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1655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Atención en distintos modelos de Acogimiento Familiar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43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50477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50477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621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1883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1978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621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302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5221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5523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621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998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9651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10649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43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1463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1463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0623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Niño en Situación de Calle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762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869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4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Orientación, Capacitación y Formación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5095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43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445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445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6215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3456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68259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71715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669298"/>
          <a:ext cx="8496944" cy="4496008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320480"/>
                <a:gridCol w="1152128"/>
                <a:gridCol w="1296144"/>
                <a:gridCol w="1728192"/>
              </a:tblGrid>
              <a:tr h="2310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Modalidad 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Oficial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Convenio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3398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Adolescentes embarazadas, Madres y o  Padres con hijos.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Albergue Tiempo Parcial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28435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Atención con referente familiar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31807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Atención en distintos modelos de Acogimiento Familiar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383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383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38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98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28435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28435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Niño en Situación de Calle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2310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Orientación, Capacitación y Formación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2670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  <a:tr h="2820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87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667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754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164" marR="8164" marT="8164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7" y="1654659"/>
          <a:ext cx="8496944" cy="4582653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320481"/>
                <a:gridCol w="1440160"/>
                <a:gridCol w="1296144"/>
                <a:gridCol w="1440159"/>
              </a:tblGrid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45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Adolescentes embarazadas, Madres y o  Padres con hijos.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52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52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Albergue Tiempo Parcial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Atención con referente familiar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254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Atención en distintos modelos de Acogimiento Familiar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82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11489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38988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50477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551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1427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1978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2963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2560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5523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4322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6327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10649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838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625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1463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Niño en Situación de Calle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640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229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869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4760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Orientación, Capacitación y Formación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139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607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506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364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445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337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21330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50385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71715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3" y="1667308"/>
          <a:ext cx="8518848" cy="4519226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342385"/>
                <a:gridCol w="1296144"/>
                <a:gridCol w="1368152"/>
                <a:gridCol w="1512167"/>
              </a:tblGrid>
              <a:tr h="2495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Unidad</a:t>
                      </a:r>
                      <a:r>
                        <a:rPr lang="es-ES" sz="1400" u="none" strike="noStrike" baseline="0" dirty="0" smtClean="0">
                          <a:latin typeface="Calibri" pitchFamily="34" charset="0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347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Adolescentes embarazadas, Madres y o  Padres con hijos.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Albergue Tiempo Parcial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con referente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84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Atención en distintos modelos de Acogimiento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80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303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383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9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38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49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98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60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16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Niño en Situación de Calle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15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84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Orientación, Capacitación y Formación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84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2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244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510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754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28" y="1700376"/>
          <a:ext cx="8496944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240360"/>
                <a:gridCol w="360040"/>
                <a:gridCol w="1584176"/>
                <a:gridCol w="1512168"/>
                <a:gridCol w="1800200"/>
              </a:tblGrid>
              <a:tr h="3708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Contrato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Cuidadoras de Primera Atención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Hogar Acogimiento Fliar - Flia ajena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Hogar Acogimiento Fliar - Flia ampliada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lang="es-UY"/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Hogares de Acogimiento Familiar - Urgencia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588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588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631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s-UY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761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1392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28" y="1662018"/>
          <a:ext cx="8568952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528392"/>
                <a:gridCol w="1728192"/>
                <a:gridCol w="1584176"/>
                <a:gridCol w="1728192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Contrato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Cuidadoras de Primera Atención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49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Hogar Acogimiento Fliar - Flia ajena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100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100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Hogar Acogimiento Fliar - Flia ampliada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275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275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Hogares de Acogimiento Familiar - Urgencia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246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247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295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424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719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28" y="1700808"/>
          <a:ext cx="8496944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456384"/>
                <a:gridCol w="1800200"/>
                <a:gridCol w="1584176"/>
                <a:gridCol w="1656184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Alternativa</a:t>
                      </a:r>
                      <a:r>
                        <a:rPr lang="es-ES" sz="1400" u="none" strike="noStrike" baseline="0" dirty="0" smtClean="0">
                          <a:latin typeface="Calibri" pitchFamily="34" charset="0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Cuidadoras de Primera Atención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40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43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Hogar Acogimiento Fliar - Flia ajena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Hogar Acogimiento Fliar - Flia ampliada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Hogar Acogimiento Fliar - Flia extensa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213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322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Hogares de Acogimiento Familiar - Urgencia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588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406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986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1392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28" y="1700808"/>
          <a:ext cx="8496944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240360"/>
                <a:gridCol w="1944216"/>
                <a:gridCol w="1656184"/>
                <a:gridCol w="1656184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Alternativa</a:t>
                      </a:r>
                      <a:r>
                        <a:rPr lang="es-ES" sz="1400" u="none" strike="noStrike" baseline="0" dirty="0" smtClean="0">
                          <a:latin typeface="Calibri" pitchFamily="34" charset="0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Cuidadoras de Primera Atención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100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275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Hogares de Acogimiento Familiar - Urgencia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211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247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264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455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719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496944" cy="453650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816424"/>
                <a:gridCol w="1512168"/>
                <a:gridCol w="1512168"/>
                <a:gridCol w="1656184"/>
              </a:tblGrid>
              <a:tr h="2983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53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947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1134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2081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Albergue Tiempo Completo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211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211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Centro de Ingreso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190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227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595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Centro de Internación Transitoria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271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271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9479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Discapacidad Tiempo Completo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596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657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9479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Educativas Altamente específicas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303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303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 Pequeño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933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Madres Adolescentes y adolescentes embarazadas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44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641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Niño en Situacion de Calle de Tiempo Completo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Niños de 0 a 7 años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Privación de Libertad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568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568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Régimen de Semi-Libertad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444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70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2195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2492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4687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46459"/>
          <a:ext cx="8496944" cy="451884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176464"/>
                <a:gridCol w="1368152"/>
                <a:gridCol w="1296144"/>
                <a:gridCol w="1656184"/>
              </a:tblGrid>
              <a:tr h="31599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58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Albergue Tiempo Completo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Centro de Ingreso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Centro de Internación Transitoria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Discapacidad Tiempo Completo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Educativas Altamente específicas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 Pequeño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048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Madres Adolescentes y adolescentes embarazadas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048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Niño en </a:t>
                      </a:r>
                      <a:r>
                        <a:rPr lang="es-UY" sz="1400" b="0" u="none" strike="noStrike" dirty="0" smtClean="0">
                          <a:latin typeface="Calibri" pitchFamily="34" charset="0"/>
                        </a:rPr>
                        <a:t>Situación 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de Calle de Tiempo Completo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Niños de 0 a 7 años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Régimen de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Semi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-Libertad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048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511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109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73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182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23528" y="1653268"/>
          <a:ext cx="8496944" cy="4380609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816424"/>
                <a:gridCol w="1584176"/>
                <a:gridCol w="1368152"/>
                <a:gridCol w="1728192"/>
              </a:tblGrid>
              <a:tr h="26356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Modalidad Atención Integral</a:t>
                      </a:r>
                      <a:r>
                        <a:rPr lang="es-ES" sz="1400" b="1" u="none" strike="noStrike" baseline="0" dirty="0" smtClean="0">
                          <a:latin typeface="Calibri" pitchFamily="34" charset="0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863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1218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2081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Albergue Tiempo Completo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211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211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Centro de Ingreso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190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227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7913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Centro de Internación Transitoria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244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271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Discapacidad Tiempo Completo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438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219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657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Educativas Altamente específicas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274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303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 Pequeño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2688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Madres Adolescentes y adolescentes embarazadas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000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Niño en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Situacion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 de Calle de Tiempo Completo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Niños de 0 a 7 años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561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568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Régimen de </a:t>
                      </a:r>
                      <a:r>
                        <a:rPr lang="es-UY" sz="1400" b="0" u="none" strike="noStrike" dirty="0" err="1">
                          <a:latin typeface="Calibri" pitchFamily="34" charset="0"/>
                        </a:rPr>
                        <a:t>Semi</a:t>
                      </a:r>
                      <a:r>
                        <a:rPr lang="es-UY" sz="1400" b="0" u="none" strike="noStrike" dirty="0">
                          <a:latin typeface="Calibri" pitchFamily="34" charset="0"/>
                        </a:rPr>
                        <a:t>-Libertad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660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115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318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3134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1553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4687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8" y="1628800"/>
          <a:ext cx="8496944" cy="453650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032448"/>
                <a:gridCol w="1656184"/>
                <a:gridCol w="1368152"/>
                <a:gridCol w="1440160"/>
              </a:tblGrid>
              <a:tr h="245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Modalidad Atención Integral</a:t>
                      </a:r>
                      <a:r>
                        <a:rPr lang="es-ES" sz="1400" u="none" strike="noStrike" baseline="0" dirty="0" smtClean="0">
                          <a:latin typeface="Calibri" pitchFamily="34" charset="0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Unidad</a:t>
                      </a:r>
                      <a:r>
                        <a:rPr lang="es-ES" sz="1400" u="none" strike="noStrike" baseline="0" dirty="0" smtClean="0">
                          <a:latin typeface="Calibri" pitchFamily="34" charset="0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2800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Perfil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92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Albergue Tiempo Completo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Centro de Ingreso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Centro de Internación Transitoria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Discapacidad Tiempo Completo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Educativas Altamente específicas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Hogar Pequeño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679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Madres Adolescentes y adolescentes embarazadas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38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Niño en Situacion de Calle de Tiempo Completo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Niños de 0 a 7 años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Privación de Libertad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>
                          <a:latin typeface="Calibri" pitchFamily="34" charset="0"/>
                        </a:rPr>
                        <a:t>Régimen de Semi-Libertad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38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9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98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84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182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628800"/>
          <a:ext cx="8504238" cy="451730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262263"/>
                <a:gridCol w="2407229"/>
                <a:gridCol w="2834746"/>
              </a:tblGrid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Total 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072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281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72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72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72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72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72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2387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72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2255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72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72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54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72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72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72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35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72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723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2757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52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9" y="1628804"/>
          <a:ext cx="8496942" cy="460850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832314"/>
                <a:gridCol w="2832314"/>
                <a:gridCol w="2832314"/>
              </a:tblGrid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Canelones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632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Atención al Niño y la Familia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224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3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408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9720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93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7830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100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337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1373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40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Víctimas de Violencia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40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181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67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14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11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84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34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83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71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7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71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7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02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10604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174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3" y="1628789"/>
          <a:ext cx="8518848" cy="4707698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839616"/>
                <a:gridCol w="2839616"/>
                <a:gridCol w="2839616"/>
              </a:tblGrid>
              <a:tr h="1950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 smtClean="0">
                          <a:latin typeface="Calibri" pitchFamily="34" charset="0"/>
                        </a:rPr>
                        <a:t>Cerro Largo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Total 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153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20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Capacitación y Formación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25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54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42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12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3602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34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2681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19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95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184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494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7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51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Niño en Situación de Calle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39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Orientación, Capacitación y Formación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58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169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39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19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4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33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14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114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19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59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37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de Internación Transitoria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22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540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3983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85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628800"/>
          <a:ext cx="8496944" cy="4654355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515977"/>
                <a:gridCol w="2148652"/>
                <a:gridCol w="2832315"/>
              </a:tblGrid>
              <a:tr h="1845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Colonia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460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Áreas pedagógicas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8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Atención al Niño y la Familia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174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8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2023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1730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8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10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8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113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875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1130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129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27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2622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628801"/>
          <a:ext cx="8568951" cy="4714577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168352"/>
                <a:gridCol w="2544282"/>
                <a:gridCol w="2856317"/>
              </a:tblGrid>
              <a:tr h="20386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Durazno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39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2521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1873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99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507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Niño en Situación de Calle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75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33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5608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5608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74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296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2709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67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9" y="1628800"/>
          <a:ext cx="8496942" cy="4680528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312367"/>
                <a:gridCol w="2352261"/>
                <a:gridCol w="2832314"/>
              </a:tblGrid>
              <a:tr h="23021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Flores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lvl="0"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   Víctimas de Violencia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1113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Albergue Tiempo Parcial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692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225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14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0252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999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7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04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1148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36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628801"/>
          <a:ext cx="8424936" cy="4608512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096345"/>
                <a:gridCol w="2520279"/>
                <a:gridCol w="2808312"/>
              </a:tblGrid>
              <a:tr h="22105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Florida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207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1765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1283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249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26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118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de Internación Transitoria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09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2116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628800"/>
          <a:ext cx="8496945" cy="4680518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240360"/>
                <a:gridCol w="2424270"/>
                <a:gridCol w="2832315"/>
              </a:tblGrid>
              <a:tr h="2245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Lavalleja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148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Atención al Niño y la Familia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1163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798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18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36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34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45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1365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30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9" y="1625984"/>
          <a:ext cx="8496942" cy="4638675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485926"/>
                <a:gridCol w="2178702"/>
                <a:gridCol w="2832314"/>
              </a:tblGrid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Maldonado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411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Áreas pedagógicas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62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Capacitación y Formación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Educativo, recreativo y social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72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247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27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2084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22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1495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81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191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255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Niño en Situación de Calle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62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65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38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21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7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9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7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113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96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de Internación Transitoria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Pequeño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16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8602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2673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71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083624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619857"/>
          <a:ext cx="8504238" cy="461745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4990455"/>
                <a:gridCol w="1872208"/>
                <a:gridCol w="1641575"/>
              </a:tblGrid>
              <a:tr h="2452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Adicciones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50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Departamento de Acogimiento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Departamento de Adopciones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358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Direcciones Regionales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420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División Atención Integral a la Familia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462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División 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11489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80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División Convenios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11013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199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División 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1117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División Jurídica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328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73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División Protección Integral a la Infancia y la Adolescencia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696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División Protección Integral en Contexto Familiar y Comunitario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910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20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Programa de Explotación Sexual Comercial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Proyectos Educativos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lang="es-UY" sz="140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Psiquiatría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308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SIRPA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1408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Sub Dirección General Técnica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1263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6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29960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704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627760"/>
          <a:ext cx="8424936" cy="4681565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312368"/>
                <a:gridCol w="2304256"/>
                <a:gridCol w="2808312"/>
              </a:tblGrid>
              <a:tr h="22465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Paysandú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158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102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39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17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4072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40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3212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24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60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214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476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8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58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Niño en Situación de Calle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52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60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29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8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12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5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36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16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147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77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3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de Internación Transitoria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Discapacidad Tiempo Completo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41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Educativas Altamente específicas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29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58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4437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78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9" y="1628800"/>
          <a:ext cx="8568951" cy="46710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442229"/>
                <a:gridCol w="2270405"/>
                <a:gridCol w="2856317"/>
              </a:tblGrid>
              <a:tr h="1998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Río</a:t>
                      </a:r>
                      <a:r>
                        <a:rPr lang="es-UY" sz="1400" u="none" strike="noStrike" baseline="0" dirty="0" smtClean="0">
                          <a:latin typeface="Calibri" pitchFamily="34" charset="0"/>
                        </a:rPr>
                        <a:t> Negro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104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Áreas pedagógicas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5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1585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1373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48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32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5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Cuidadoras de Primera Atención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5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5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5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5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19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156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27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87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1764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60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8" y="1621590"/>
          <a:ext cx="8568951" cy="4717782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413057"/>
                <a:gridCol w="2299577"/>
                <a:gridCol w="2856317"/>
              </a:tblGrid>
              <a:tr h="19366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Rivera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409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Atención al Niño y la Familia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71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330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3313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2519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262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472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Niño en Situación de Calle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62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62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71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Discapacidad Tiempo Completo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3813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9" y="1628790"/>
          <a:ext cx="8568951" cy="4680524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856317"/>
                <a:gridCol w="2856317"/>
                <a:gridCol w="2856317"/>
              </a:tblGrid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Rocha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240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95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2180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1852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173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95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5725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951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 smtClean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95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61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61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16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 smtClean="0">
                          <a:latin typeface="Calibri" pitchFamily="34" charset="0"/>
                        </a:rPr>
                        <a:t>2491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31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8" y="1628800"/>
          <a:ext cx="8568951" cy="4558722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456384"/>
                <a:gridCol w="2256250"/>
                <a:gridCol w="2856317"/>
              </a:tblGrid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Salto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238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Equipo territorial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188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Estudio y Derivación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50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Atención Integral de Tiempo Parcial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3986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37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Albergue Tiempo Parcial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CAIF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3016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Centro Diurno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83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Centro Juvenil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234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Club de Niños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523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8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Niño en Situación de Calle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62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Orientación, Capacitación y Formación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68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Alternativa Familiar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81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27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Hogar Acogimiento Fliar - Flia ajena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3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Hogar Acogimiento Fliar - Flia ampliada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Hogar Acogimiento Fliar - Flia extensa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32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14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Hogares de Alternativa Familiar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39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8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Atención Integral de Tiempo Completo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328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10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24 Horas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156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5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Discapacidad Tiempo Completo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171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3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>
                          <a:latin typeface="Calibri" pitchFamily="34" charset="0"/>
                        </a:rPr>
                        <a:t>Privación de Libertad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0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4633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77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8" y="1622073"/>
          <a:ext cx="8568951" cy="4687249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267820"/>
                <a:gridCol w="2444814"/>
                <a:gridCol w="2856317"/>
              </a:tblGrid>
              <a:tr h="24056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San José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94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3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 smtClean="0">
                          <a:latin typeface="Calibri" pitchFamily="34" charset="0"/>
                        </a:rPr>
                        <a:t>Atención al Niño y la Familia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28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66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2681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36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Albergue Tiempo Parcial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1635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13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113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193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449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9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246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6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41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>
                          <a:latin typeface="Calibri" pitchFamily="34" charset="0"/>
                        </a:rPr>
                        <a:t>55</a:t>
                      </a:r>
                      <a:endParaRPr lang="es-UY" sz="12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35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4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28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25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26</a:t>
                      </a:r>
                      <a:endParaRPr lang="es-UY" sz="12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20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64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64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4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Centro de Internación Transitoria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u="none" strike="noStrike">
                          <a:latin typeface="Calibri" pitchFamily="34" charset="0"/>
                        </a:rPr>
                        <a:t>1</a:t>
                      </a:r>
                      <a:endParaRPr lang="es-UY" sz="12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78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 smtClean="0">
                          <a:latin typeface="Calibri" pitchFamily="34" charset="0"/>
                        </a:rPr>
                        <a:t>2894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u="none" strike="noStrike" dirty="0">
                          <a:latin typeface="Calibri" pitchFamily="34" charset="0"/>
                        </a:rPr>
                        <a:t>80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7" y="1556792"/>
          <a:ext cx="8568953" cy="4832985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413058"/>
                <a:gridCol w="2299577"/>
                <a:gridCol w="2856318"/>
              </a:tblGrid>
              <a:tr h="17275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Soriano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568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8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Áreas pedagógicas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102</a:t>
                      </a:r>
                      <a:endParaRPr lang="es-UY" sz="115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1</a:t>
                      </a:r>
                      <a:endParaRPr lang="es-UY" sz="115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Atención comunitaria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111</a:t>
                      </a:r>
                      <a:endParaRPr lang="es-UY" sz="115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2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Capacitación y Formación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52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1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Educativo, recreativo y social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182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1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24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1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89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1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8</a:t>
                      </a:r>
                      <a:endParaRPr lang="es-UY" sz="115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1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b="1" u="none" strike="noStrike">
                          <a:latin typeface="Calibri" pitchFamily="34" charset="0"/>
                        </a:rPr>
                        <a:t>2189</a:t>
                      </a:r>
                      <a:endParaRPr lang="es-UY" sz="115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28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1432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14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77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2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68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2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588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9</a:t>
                      </a:r>
                      <a:endParaRPr lang="es-UY" sz="115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Discapacidad Tiempo Parcial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24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1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b="1" u="none" strike="noStrike">
                          <a:latin typeface="Calibri" pitchFamily="34" charset="0"/>
                        </a:rPr>
                        <a:t>49</a:t>
                      </a:r>
                      <a:endParaRPr lang="es-UY" sz="115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21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Cuidadoras de Primera Atención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2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1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15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15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15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15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1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1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15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15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15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15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4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2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15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15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15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15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28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11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14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6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b="1" u="none" strike="noStrike">
                          <a:latin typeface="Calibri" pitchFamily="34" charset="0"/>
                        </a:rPr>
                        <a:t>79</a:t>
                      </a:r>
                      <a:endParaRPr lang="es-UY" sz="115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4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39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2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Centro de Ingreso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37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1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>
                          <a:latin typeface="Calibri" pitchFamily="34" charset="0"/>
                        </a:rPr>
                        <a:t>3</a:t>
                      </a:r>
                      <a:endParaRPr lang="es-UY" sz="115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u="none" strike="noStrike" dirty="0">
                          <a:latin typeface="Calibri" pitchFamily="34" charset="0"/>
                        </a:rPr>
                        <a:t>1</a:t>
                      </a:r>
                      <a:endParaRPr lang="es-UY" sz="115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74550">
                <a:tc>
                  <a:txBody>
                    <a:bodyPr/>
                    <a:lstStyle/>
                    <a:p>
                      <a:pPr algn="l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2885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50" b="1" u="none" strike="noStrike" dirty="0">
                          <a:latin typeface="Calibri" pitchFamily="34" charset="0"/>
                        </a:rPr>
                        <a:t>61</a:t>
                      </a:r>
                      <a:endParaRPr lang="es-UY" sz="115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9" y="1613021"/>
          <a:ext cx="8568951" cy="4480275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312367"/>
                <a:gridCol w="2400267"/>
                <a:gridCol w="2856317"/>
              </a:tblGrid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Tacuarembó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108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Atención comunitaria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90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2513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2136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90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Discapacidad Tiempo Parcial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21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90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Hogar Acogimiento Fliar - Flia ajena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90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Hogar Acogimiento Fliar - Flia extensa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90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5901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70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509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2712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52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323527" y="1628800"/>
          <a:ext cx="8568954" cy="4608513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3267822"/>
                <a:gridCol w="2444814"/>
                <a:gridCol w="2856318"/>
              </a:tblGrid>
              <a:tr h="22902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 smtClean="0">
                          <a:latin typeface="Calibri" pitchFamily="34" charset="0"/>
                        </a:rPr>
                        <a:t>Treinta y Tres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Población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Total Proyectos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en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101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Equipo territorial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70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Estudio y Derivación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Víctimas de Violencia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49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1488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CAIF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1176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12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Diurno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Centro Juvenil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Club de Niños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173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Alternativa Familiar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30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49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955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ampliada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u="none" strike="noStrike" dirty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49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449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64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 Horas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3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392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1683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16232" y="1707872"/>
          <a:ext cx="8504240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743600"/>
                <a:gridCol w="1508520"/>
                <a:gridCol w="2126060"/>
                <a:gridCol w="2126060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Población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Tipo de Medida Judicial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Privación de Libertad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568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568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Régimen de Semi-Libertad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No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Libertad Asistida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414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121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Libertad Vigilada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1004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121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1125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707872"/>
          <a:ext cx="8504240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542183"/>
                <a:gridCol w="1709937"/>
                <a:gridCol w="2126060"/>
                <a:gridCol w="2126060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Proyectos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Tipo de Medida Judicial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Privación de Libertad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24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Régimen de Semi-Libertad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No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Libertad Asistida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20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26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Libertad Vigilada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52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07872"/>
          <a:ext cx="8504240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592288"/>
                <a:gridCol w="1659832"/>
                <a:gridCol w="2126060"/>
                <a:gridCol w="2126060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Población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Tipo de Medida Judicial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Privación de Libertad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561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568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Régimen de Semi-Libertad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8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No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Libertad Asistida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375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160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535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Libertad Vigilada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958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167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1125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707872"/>
          <a:ext cx="8518847" cy="333756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2618681"/>
                <a:gridCol w="1640742"/>
                <a:gridCol w="2129712"/>
                <a:gridCol w="2129712"/>
              </a:tblGrid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Proyectos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Tipo de Medida Judicial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Montevideo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Interior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Privación de Libertad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17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Régimen de Semi-Libertad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Medidas No Privativas de Libertad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Libertad Asistida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9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17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26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Libertad Vigilada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11430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28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>
                          <a:latin typeface="Calibri" pitchFamily="34" charset="0"/>
                        </a:rPr>
                        <a:t>24</a:t>
                      </a:r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52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31" y="1700808"/>
          <a:ext cx="8496940" cy="3096342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699388"/>
                <a:gridCol w="1699388"/>
                <a:gridCol w="1699388"/>
                <a:gridCol w="1699388"/>
                <a:gridCol w="1699388"/>
              </a:tblGrid>
              <a:tr h="5034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Población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5034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Área</a:t>
                      </a:r>
                      <a:r>
                        <a:rPr lang="es-ES" sz="1400" b="1" u="none" strike="noStrike" baseline="0" dirty="0" smtClean="0">
                          <a:latin typeface="Calibri" pitchFamily="34" charset="0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>
                          <a:latin typeface="Calibri" pitchFamily="34" charset="0"/>
                        </a:rPr>
                        <a:t>Otros</a:t>
                      </a:r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5034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Apoyo al egreso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176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21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197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5792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Educativo, social y cultural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144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5034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Proyecto deportivo</a:t>
                      </a:r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109</a:t>
                      </a:r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5034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176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253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450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796152"/>
          <a:ext cx="8504240" cy="3001000"/>
        </p:xfrm>
        <a:graphic>
          <a:graphicData uri="http://schemas.openxmlformats.org/drawingml/2006/table">
            <a:tbl>
              <a:tblPr firstRow="1" bandRow="1">
                <a:tableStyleId>{91EBBBCC-DAD2-459C-BE2E-F6DE35CF9A28}</a:tableStyleId>
              </a:tblPr>
              <a:tblGrid>
                <a:gridCol w="1700848"/>
                <a:gridCol w="1700848"/>
                <a:gridCol w="1700848"/>
                <a:gridCol w="1700848"/>
                <a:gridCol w="1700848"/>
              </a:tblGrid>
              <a:tr h="4879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Proyectos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879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 smtClean="0">
                          <a:latin typeface="Calibri" pitchFamily="34" charset="0"/>
                        </a:rPr>
                        <a:t>Área</a:t>
                      </a:r>
                      <a:r>
                        <a:rPr lang="es-ES" sz="1400" b="1" u="none" strike="noStrike" baseline="0" dirty="0" smtClean="0">
                          <a:latin typeface="Calibri" pitchFamily="34" charset="0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Oficial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Otros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</a:tr>
              <a:tr h="4879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Apoyo al egreso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4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56143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 dirty="0">
                          <a:latin typeface="Calibri" pitchFamily="34" charset="0"/>
                        </a:rPr>
                        <a:t>Educativo, social y cultural</a:t>
                      </a:r>
                      <a:endParaRPr lang="es-ES" sz="1400" b="0" i="0" u="none" strike="noStrike" dirty="0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879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u="none" strike="noStrike">
                          <a:latin typeface="Calibri" pitchFamily="34" charset="0"/>
                        </a:rPr>
                        <a:t>Proyecto deportivo</a:t>
                      </a:r>
                      <a:endParaRPr lang="es-ES" sz="1400" b="0" i="0" u="none" strike="noStrike"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 dirty="0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u="none" strike="noStrike">
                          <a:latin typeface="Calibri" pitchFamily="34" charset="0"/>
                        </a:rPr>
                        <a:t>1</a:t>
                      </a:r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4879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u="none" strike="noStrike" dirty="0">
                          <a:latin typeface="Calibri" pitchFamily="34" charset="0"/>
                        </a:rPr>
                        <a:t>Total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u="none" strike="noStrike" dirty="0">
                          <a:latin typeface="Calibri" pitchFamily="34" charset="0"/>
                        </a:rPr>
                        <a:t>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6776</TotalTime>
  <Words>6629</Words>
  <Application>Microsoft Office PowerPoint</Application>
  <PresentationFormat>Presentación en pantalla (4:3)</PresentationFormat>
  <Paragraphs>2560</Paragraphs>
  <Slides>59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2.1.Niños, Niñas y Adolescentes atendidos en la Modalidad de Atención Integral de Tiempo Completo por Edad, según Contexto.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Depto. SIPI</dc:creator>
  <cp:lastModifiedBy>Usuario</cp:lastModifiedBy>
  <cp:revision>909</cp:revision>
  <dcterms:created xsi:type="dcterms:W3CDTF">2014-03-17T15:45:29Z</dcterms:created>
  <dcterms:modified xsi:type="dcterms:W3CDTF">2015-07-17T13:58:48Z</dcterms:modified>
</cp:coreProperties>
</file>