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D5E2"/>
    <a:srgbClr val="CDD6E9"/>
    <a:srgbClr val="C1EBE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8.Ago%202015\1148_Estudio%20de%20Poblaci&#243;n%20Agosto%20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Mar 2015</c:v>
                </c:pt>
                <c:pt idx="1">
                  <c:v>Abr 2015</c:v>
                </c:pt>
                <c:pt idx="2">
                  <c:v>May 2015</c:v>
                </c:pt>
                <c:pt idx="3">
                  <c:v>Jun 2015</c:v>
                </c:pt>
                <c:pt idx="4">
                  <c:v>Jul 2015</c:v>
                </c:pt>
                <c:pt idx="5">
                  <c:v>Ago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82064</c:v>
                </c:pt>
                <c:pt idx="1">
                  <c:v>83571</c:v>
                </c:pt>
                <c:pt idx="2">
                  <c:v>83826</c:v>
                </c:pt>
                <c:pt idx="3">
                  <c:v>83416</c:v>
                </c:pt>
                <c:pt idx="4">
                  <c:v>83383</c:v>
                </c:pt>
                <c:pt idx="5">
                  <c:v>83648</c:v>
                </c:pt>
              </c:numCache>
            </c:numRef>
          </c:val>
        </c:ser>
        <c:shape val="box"/>
        <c:axId val="77576448"/>
        <c:axId val="77591680"/>
        <c:axId val="0"/>
      </c:bar3DChart>
      <c:catAx>
        <c:axId val="77576448"/>
        <c:scaling>
          <c:orientation val="minMax"/>
        </c:scaling>
        <c:axPos val="b"/>
        <c:tickLblPos val="nextTo"/>
        <c:crossAx val="77591680"/>
        <c:crosses val="autoZero"/>
        <c:auto val="1"/>
        <c:lblAlgn val="ctr"/>
        <c:lblOffset val="100"/>
      </c:catAx>
      <c:valAx>
        <c:axId val="77591680"/>
        <c:scaling>
          <c:orientation val="minMax"/>
        </c:scaling>
        <c:axPos val="l"/>
        <c:majorGridlines/>
        <c:numFmt formatCode="General" sourceLinked="1"/>
        <c:tickLblPos val="nextTo"/>
        <c:crossAx val="7757644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[1148_Estudio de Población Agosto 2015.xlsx]Cuadros!Tabla dinámica4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Cuadros!$B$45:$B$46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Cuadros!$A$47:$A$51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Cuadros!$B$47:$B$51</c:f>
              <c:numCache>
                <c:formatCode>General</c:formatCode>
                <c:ptCount val="4"/>
                <c:pt idx="0">
                  <c:v>6171</c:v>
                </c:pt>
                <c:pt idx="1">
                  <c:v>3479</c:v>
                </c:pt>
                <c:pt idx="2">
                  <c:v>608</c:v>
                </c:pt>
                <c:pt idx="3">
                  <c:v>2185</c:v>
                </c:pt>
              </c:numCache>
            </c:numRef>
          </c:val>
        </c:ser>
        <c:ser>
          <c:idx val="1"/>
          <c:order val="1"/>
          <c:tx>
            <c:strRef>
              <c:f>Cuadros!$C$45:$C$46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Cuadros!$A$47:$A$51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Cuadros!$C$47:$C$51</c:f>
              <c:numCache>
                <c:formatCode>General</c:formatCode>
                <c:ptCount val="4"/>
                <c:pt idx="0">
                  <c:v>2070</c:v>
                </c:pt>
                <c:pt idx="1">
                  <c:v>68392</c:v>
                </c:pt>
                <c:pt idx="3">
                  <c:v>2476</c:v>
                </c:pt>
              </c:numCache>
            </c:numRef>
          </c:val>
        </c:ser>
        <c:ser>
          <c:idx val="2"/>
          <c:order val="2"/>
          <c:tx>
            <c:strRef>
              <c:f>Cuadros!$D$45:$D$46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Cuadros!$A$47:$A$51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Cuadros!$D$47:$D$51</c:f>
              <c:numCache>
                <c:formatCode>General</c:formatCode>
                <c:ptCount val="4"/>
                <c:pt idx="2">
                  <c:v>773</c:v>
                </c:pt>
              </c:numCache>
            </c:numRef>
          </c:val>
        </c:ser>
        <c:ser>
          <c:idx val="3"/>
          <c:order val="3"/>
          <c:tx>
            <c:strRef>
              <c:f>Cuadros!$E$45:$E$46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Cuadros!$A$47:$A$51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Cuadros!$E$47:$E$51</c:f>
              <c:numCache>
                <c:formatCode>General</c:formatCode>
                <c:ptCount val="4"/>
                <c:pt idx="0">
                  <c:v>1480</c:v>
                </c:pt>
              </c:numCache>
            </c:numRef>
          </c:val>
        </c:ser>
        <c:shape val="box"/>
        <c:axId val="70664960"/>
        <c:axId val="70666496"/>
        <c:axId val="0"/>
      </c:bar3DChart>
      <c:catAx>
        <c:axId val="70664960"/>
        <c:scaling>
          <c:orientation val="minMax"/>
        </c:scaling>
        <c:axPos val="l"/>
        <c:tickLblPos val="nextTo"/>
        <c:crossAx val="70666496"/>
        <c:crosses val="autoZero"/>
        <c:auto val="1"/>
        <c:lblAlgn val="ctr"/>
        <c:lblOffset val="100"/>
      </c:catAx>
      <c:valAx>
        <c:axId val="70666496"/>
        <c:scaling>
          <c:orientation val="minMax"/>
        </c:scaling>
        <c:axPos val="b"/>
        <c:majorGridlines/>
        <c:numFmt formatCode="General" sourceLinked="1"/>
        <c:tickLblPos val="nextTo"/>
        <c:crossAx val="7066496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05/08/2015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05/08/2015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Agosto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2492896"/>
          <a:ext cx="8504243" cy="18542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14891"/>
                <a:gridCol w="1214892"/>
                <a:gridCol w="1214892"/>
                <a:gridCol w="1214892"/>
                <a:gridCol w="1214892"/>
                <a:gridCol w="1214892"/>
                <a:gridCol w="121489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Sexo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4-5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6-12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13-17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18 y más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24492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7268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40018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u="none" strike="noStrike" dirty="0">
                          <a:latin typeface="Calibri" pitchFamily="34" charset="0"/>
                        </a:rPr>
                        <a:t>Varones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43630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83648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44" cy="410238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944916"/>
                <a:gridCol w="944916"/>
                <a:gridCol w="1228415"/>
                <a:gridCol w="936104"/>
                <a:gridCol w="936104"/>
                <a:gridCol w="864096"/>
                <a:gridCol w="864096"/>
                <a:gridCol w="840681"/>
                <a:gridCol w="944916"/>
              </a:tblGrid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20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Sexo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4-5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6-12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13-17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18 y más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4257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5464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en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9721</a:t>
                      </a:r>
                    </a:p>
                  </a:txBody>
                  <a:tcPr marL="9525" marR="9525" marT="9525" marB="0" anchor="b"/>
                </a:tc>
              </a:tr>
              <a:tr h="34560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34801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24971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37070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Integral de Tiempo Parcial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49145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71871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683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698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Alternativa Familiar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200" b="1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9525" marR="9525" marT="9525" marB="0" anchor="b"/>
                </a:tc>
              </a:tr>
              <a:tr h="34560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1992</a:t>
                      </a: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2669</a:t>
                      </a:r>
                    </a:p>
                  </a:txBody>
                  <a:tcPr marL="9525" marR="9525" marT="9525" marB="0" anchor="b"/>
                </a:tc>
              </a:tr>
              <a:tr h="345602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Integral de Tiempo </a:t>
                      </a:r>
                      <a:r>
                        <a:rPr lang="es-ES" sz="1200" b="1" u="none" strike="noStrike" dirty="0" smtClean="0">
                          <a:latin typeface="Calibri" pitchFamily="34" charset="0"/>
                        </a:rPr>
                        <a:t>Completo **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9525" marR="9525" marT="9525" marB="0" anchor="b"/>
                </a:tc>
              </a:tr>
              <a:tr h="2521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87634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4"/>
          <a:ext cx="8504240" cy="262190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063030"/>
                <a:gridCol w="1063030"/>
                <a:gridCol w="1063030"/>
                <a:gridCol w="1063030"/>
                <a:gridCol w="1063030"/>
                <a:gridCol w="1063030"/>
                <a:gridCol w="1063030"/>
                <a:gridCol w="1063030"/>
              </a:tblGrid>
              <a:tr h="4945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45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4-5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6-12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13-17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18 y más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4571">
                <a:tc rowSpan="2"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Tiempo </a:t>
                      </a:r>
                      <a:r>
                        <a:rPr lang="es-ES" sz="1400" b="1" u="none" strike="noStrike" dirty="0">
                          <a:latin typeface="Calibri" pitchFamily="34" charset="0"/>
                        </a:rPr>
                        <a:t>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En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Residencia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3795</a:t>
                      </a:r>
                    </a:p>
                  </a:txBody>
                  <a:tcPr marL="9525" marR="9525" marT="9525" marB="0" anchor="b"/>
                </a:tc>
              </a:tr>
              <a:tr h="569096">
                <a:tc v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En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Contexto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866</a:t>
                      </a:r>
                    </a:p>
                  </a:txBody>
                  <a:tcPr marL="9525" marR="9525" marT="9525" marB="0" anchor="b"/>
                </a:tc>
              </a:tr>
              <a:tr h="5690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8" y="1700808"/>
          <a:ext cx="8352924" cy="39604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448270"/>
                <a:gridCol w="1296144"/>
                <a:gridCol w="1224136"/>
                <a:gridCol w="1008112"/>
                <a:gridCol w="984108"/>
                <a:gridCol w="1392154"/>
              </a:tblGrid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</a:tr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9721</a:t>
                      </a:r>
                    </a:p>
                  </a:txBody>
                  <a:tcPr marL="9525" marR="9525" marT="9525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68392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71871</a:t>
                      </a:r>
                    </a:p>
                  </a:txBody>
                  <a:tcPr marL="9525" marR="9525" marT="9525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>
                          <a:latin typeface="Calibri" pitchFamily="34" charset="0"/>
                        </a:rPr>
                        <a:t>Alternativa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9525" marR="9525" marT="9525" marB="0" anchor="b"/>
                </a:tc>
              </a:tr>
              <a:tr h="83778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</a:t>
                      </a:r>
                      <a:r>
                        <a:rPr lang="es-UY" sz="1400" b="0" u="none" strike="noStrike" dirty="0" smtClean="0">
                          <a:latin typeface="Calibri" pitchFamily="34" charset="0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9525" marR="9525" marT="9525" marB="0" anchor="b"/>
                </a:tc>
              </a:tr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72938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87634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971600" y="2059781"/>
          <a:ext cx="7344816" cy="367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2" y="1700809"/>
          <a:ext cx="8280924" cy="403245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448274"/>
                <a:gridCol w="1152128"/>
                <a:gridCol w="1224136"/>
                <a:gridCol w="1080120"/>
                <a:gridCol w="996112"/>
                <a:gridCol w="1380154"/>
              </a:tblGrid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</a:tr>
              <a:tr h="4774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183</a:t>
                      </a:r>
                    </a:p>
                  </a:txBody>
                  <a:tcPr marL="9525" marR="9525" marT="9525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669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756</a:t>
                      </a:r>
                    </a:p>
                  </a:txBody>
                  <a:tcPr marL="9525" marR="9525" marT="9525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716</a:t>
                      </a:r>
                    </a:p>
                  </a:txBody>
                  <a:tcPr marL="9525" marR="9525" marT="9525" marB="0" anchor="b"/>
                </a:tc>
              </a:tr>
              <a:tr h="8352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/>
                </a:tc>
              </a:tr>
              <a:tr h="4774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1839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6926263" cy="440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45600"/>
          <a:ext cx="8352928" cy="312356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88232"/>
                <a:gridCol w="2088232"/>
                <a:gridCol w="2088232"/>
                <a:gridCol w="2088232"/>
              </a:tblGrid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9721</a:t>
                      </a:r>
                    </a:p>
                  </a:txBody>
                  <a:tcPr marL="0" marR="0" marT="0" marB="0" anchor="b"/>
                </a:tc>
              </a:tr>
              <a:tr h="49226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71871</a:t>
                      </a: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>
                          <a:latin typeface="Calibri" pitchFamily="34" charset="0"/>
                        </a:rPr>
                        <a:t>Alternativa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0" marR="0" marT="0" marB="0" anchor="b"/>
                </a:tc>
              </a:tr>
              <a:tr h="49226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30166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57468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87634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92896"/>
            <a:ext cx="4114800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564904"/>
            <a:ext cx="4224337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4" y="1761728"/>
          <a:ext cx="8280920" cy="389952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183</a:t>
                      </a:r>
                    </a:p>
                  </a:txBody>
                  <a:tcPr marL="0" marR="0" marT="0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756</a:t>
                      </a:r>
                    </a:p>
                  </a:txBody>
                  <a:tcPr marL="0" marR="0" marT="0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455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716</a:t>
                      </a:r>
                    </a:p>
                  </a:txBody>
                  <a:tcPr marL="0" marR="0" marT="0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184</a:t>
                      </a:r>
                    </a:p>
                  </a:txBody>
                  <a:tcPr marL="0" marR="0" marT="0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1839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4392489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04864"/>
            <a:ext cx="4392488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30" y="1628800"/>
          <a:ext cx="8496940" cy="4409707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600398"/>
                <a:gridCol w="1080120"/>
                <a:gridCol w="1080120"/>
                <a:gridCol w="1036914"/>
                <a:gridCol w="1699388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5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0" marR="0" marT="0" marB="0" anchor="b"/>
                </a:tc>
              </a:tr>
              <a:tr h="2532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518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954</a:t>
                      </a:r>
                    </a:p>
                  </a:txBody>
                  <a:tcPr marL="0" marR="0" marT="0" marB="0" anchor="b"/>
                </a:tc>
              </a:tr>
              <a:tr h="3215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559</a:t>
                      </a:r>
                    </a:p>
                  </a:txBody>
                  <a:tcPr marL="0" marR="0" marT="0" marB="0" anchor="b"/>
                </a:tc>
              </a:tr>
              <a:tr h="23194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2942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2209</a:t>
                      </a:r>
                    </a:p>
                  </a:txBody>
                  <a:tcPr marL="0" marR="0" marT="0" marB="0" anchor="b"/>
                </a:tc>
              </a:tr>
              <a:tr h="2275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</a:tr>
              <a:tr h="2263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513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</a:tr>
              <a:tr h="183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9721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22910"/>
          <a:ext cx="8496945" cy="447038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1368152"/>
                <a:gridCol w="1152128"/>
                <a:gridCol w="964909"/>
                <a:gridCol w="1699389"/>
              </a:tblGrid>
              <a:tr h="2450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61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terapéutico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7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9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698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7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ambulatorio por Consumo 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28805"/>
          <a:ext cx="8496944" cy="453294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168352"/>
                <a:gridCol w="1728192"/>
                <a:gridCol w="1476164"/>
                <a:gridCol w="2124236"/>
              </a:tblGrid>
              <a:tr h="2160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518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954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559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2942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2209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513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Prestaciones Económicas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</a:tr>
              <a:tr h="2427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9721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44228"/>
          <a:ext cx="8496944" cy="445320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024336"/>
                <a:gridCol w="1656184"/>
                <a:gridCol w="1692188"/>
                <a:gridCol w="2124236"/>
              </a:tblGrid>
              <a:tr h="2005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Modalidad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56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 smtClean="0"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terapéutico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287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4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ambulatorio por Consumo 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59539"/>
          <a:ext cx="8496944" cy="43852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88432"/>
                <a:gridCol w="1296144"/>
                <a:gridCol w="1512168"/>
                <a:gridCol w="1800200"/>
              </a:tblGrid>
              <a:tr h="1852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165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</a:tr>
              <a:tr h="2721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</a:tr>
              <a:tr h="30165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50562</a:t>
                      </a: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5626</a:t>
                      </a: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9581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10570</a:t>
                      </a: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1463</a:t>
                      </a:r>
                    </a:p>
                  </a:txBody>
                  <a:tcPr marL="0" marR="0" marT="0" marB="0" anchor="b"/>
                </a:tc>
              </a:tr>
              <a:tr h="20623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874</a:t>
                      </a:r>
                    </a:p>
                  </a:txBody>
                  <a:tcPr marL="0" marR="0" marT="0" marB="0" anchor="b"/>
                </a:tc>
              </a:tr>
              <a:tr h="304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</a:t>
                      </a:r>
                    </a:p>
                  </a:txBody>
                  <a:tcPr marL="0" marR="0" marT="0" marB="0" anchor="b"/>
                </a:tc>
              </a:tr>
              <a:tr h="2509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</a:t>
                      </a: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3479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68392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71871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69298"/>
          <a:ext cx="8496944" cy="449600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20480"/>
                <a:gridCol w="1152128"/>
                <a:gridCol w="1296144"/>
                <a:gridCol w="1728192"/>
              </a:tblGrid>
              <a:tr h="2310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3398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Adolescentes embarazadas, Madres y o  Padres con hijos.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180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158</a:t>
                      </a:r>
                    </a:p>
                  </a:txBody>
                  <a:tcPr marL="9525" marR="9525" marT="9525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2310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670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7" y="1654659"/>
          <a:ext cx="8496944" cy="4582653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20481"/>
                <a:gridCol w="1440160"/>
                <a:gridCol w="1296144"/>
                <a:gridCol w="1440159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5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</a:tr>
              <a:tr h="2825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39109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50562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2996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5626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6258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10570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1463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</a:t>
                      </a:r>
                      <a:r>
                        <a:rPr lang="es-UY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en Situación de Calle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874</a:t>
                      </a:r>
                    </a:p>
                  </a:txBody>
                  <a:tcPr marL="0" marR="0" marT="0" marB="0" anchor="b"/>
                </a:tc>
              </a:tr>
              <a:tr h="2476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</a:t>
                      </a:r>
                    </a:p>
                  </a:txBody>
                  <a:tcPr marL="0" marR="0" marT="0" marB="0" anchor="b"/>
                </a:tc>
              </a:tr>
              <a:tr h="30607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</a:tr>
              <a:tr h="250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</a:t>
                      </a: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71871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3" y="1667308"/>
          <a:ext cx="8518848" cy="451922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42385"/>
                <a:gridCol w="1296144"/>
                <a:gridCol w="1368152"/>
                <a:gridCol w="1512167"/>
              </a:tblGrid>
              <a:tr h="2495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34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385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158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376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600400"/>
                <a:gridCol w="1584176"/>
                <a:gridCol w="1512168"/>
                <a:gridCol w="180020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62018"/>
          <a:ext cx="8568952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528392"/>
                <a:gridCol w="1728192"/>
                <a:gridCol w="1584176"/>
                <a:gridCol w="172819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ampliada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279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808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56384"/>
                <a:gridCol w="1800200"/>
                <a:gridCol w="1584176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808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40360"/>
                <a:gridCol w="1944216"/>
                <a:gridCol w="1656184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279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240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496944" cy="45365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16424"/>
                <a:gridCol w="1512168"/>
                <a:gridCol w="1512168"/>
                <a:gridCol w="1656184"/>
              </a:tblGrid>
              <a:tr h="298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53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2094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0" marR="0" marT="0" marB="0" anchor="b"/>
                </a:tc>
              </a:tr>
              <a:tr h="37595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/>
                </a:tc>
              </a:tr>
              <a:tr h="2947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0" marR="0" marT="0" marB="0" anchor="b"/>
                </a:tc>
              </a:tr>
              <a:tr h="2947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</a:tr>
              <a:tr h="2933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</a:tr>
              <a:tr h="264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</a:tr>
              <a:tr h="2444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46459"/>
          <a:ext cx="8496944" cy="451884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176464"/>
                <a:gridCol w="1368152"/>
                <a:gridCol w="1296144"/>
                <a:gridCol w="1656184"/>
              </a:tblGrid>
              <a:tr h="315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u="none" strike="noStrike" dirty="0" smtClean="0">
                          <a:latin typeface="Calibri" pitchFamily="34" charset="0"/>
                        </a:rPr>
                        <a:t>Situación 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de Calle de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Régimen de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Semi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-Libertad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53268"/>
          <a:ext cx="8496944" cy="4380609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16424"/>
                <a:gridCol w="1584176"/>
                <a:gridCol w="1368152"/>
                <a:gridCol w="1728192"/>
              </a:tblGrid>
              <a:tr h="2635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2094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0" marR="0" marT="0" marB="0" anchor="b"/>
                </a:tc>
              </a:tr>
              <a:tr h="2791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656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</a:tr>
              <a:tr h="2268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</a:tr>
              <a:tr h="23000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</a:tr>
              <a:tr h="266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8800"/>
          <a:ext cx="8496944" cy="45365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032448"/>
                <a:gridCol w="1656184"/>
                <a:gridCol w="1368152"/>
                <a:gridCol w="1440160"/>
              </a:tblGrid>
              <a:tr h="245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280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679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38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8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628800"/>
          <a:ext cx="8504238" cy="397538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2263"/>
                <a:gridCol w="2407229"/>
                <a:gridCol w="2834746"/>
              </a:tblGrid>
              <a:tr h="1984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687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2758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804"/>
          <a:ext cx="8496942" cy="460850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32314"/>
                <a:gridCol w="2832314"/>
                <a:gridCol w="2832314"/>
              </a:tblGrid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10507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3" y="1628789"/>
          <a:ext cx="8518848" cy="470769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39616"/>
                <a:gridCol w="2839616"/>
                <a:gridCol w="2839616"/>
              </a:tblGrid>
              <a:tr h="1950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3987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96944" cy="465435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515977"/>
                <a:gridCol w="2148652"/>
                <a:gridCol w="2832315"/>
              </a:tblGrid>
              <a:tr h="184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3113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3113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1"/>
          <a:ext cx="8568951" cy="4714577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168352"/>
                <a:gridCol w="2544282"/>
                <a:gridCol w="2856317"/>
              </a:tblGrid>
              <a:tr h="2038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3560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560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800"/>
          <a:ext cx="8496942" cy="468052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2352261"/>
                <a:gridCol w="2832314"/>
              </a:tblGrid>
              <a:tr h="23021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lvl="0"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   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30252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999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1"/>
          <a:ext cx="8424936" cy="460851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096345"/>
                <a:gridCol w="2520279"/>
                <a:gridCol w="2808312"/>
              </a:tblGrid>
              <a:tr h="2210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96945" cy="444599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40360"/>
                <a:gridCol w="2424270"/>
                <a:gridCol w="2832315"/>
              </a:tblGrid>
              <a:tr h="2245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5984"/>
          <a:ext cx="8496942" cy="46386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85926"/>
                <a:gridCol w="2178702"/>
                <a:gridCol w="2832314"/>
              </a:tblGrid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2086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619857"/>
          <a:ext cx="8504238" cy="461745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990455"/>
                <a:gridCol w="1872208"/>
                <a:gridCol w="1641575"/>
              </a:tblGrid>
              <a:tr h="2452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Cercanías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Departamento Acogimiento Familiar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76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11453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10993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b"/>
                </a:tc>
              </a:tr>
              <a:tr h="273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Proyectos</a:t>
                      </a:r>
                      <a:r>
                        <a:rPr lang="es-UY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Educativos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Psiquiatría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30166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7760"/>
          <a:ext cx="8424936" cy="468156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8"/>
                <a:gridCol w="2304256"/>
                <a:gridCol w="2808312"/>
              </a:tblGrid>
              <a:tr h="2246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4093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28800"/>
          <a:ext cx="8568951" cy="46710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42229"/>
                <a:gridCol w="2270405"/>
                <a:gridCol w="2856317"/>
              </a:tblGrid>
              <a:tr h="1998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Río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1590"/>
          <a:ext cx="8568951" cy="471778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13057"/>
                <a:gridCol w="2299577"/>
                <a:gridCol w="2856317"/>
              </a:tblGrid>
              <a:tr h="1936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 smtClean="0">
                          <a:latin typeface="Calibri" pitchFamily="34" charset="0"/>
                        </a:rPr>
                        <a:t>421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62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62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790"/>
          <a:ext cx="8568951" cy="468052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56317"/>
                <a:gridCol w="2856317"/>
                <a:gridCol w="2856317"/>
              </a:tblGrid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2175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 smtClean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 smtClean="0">
                          <a:latin typeface="Calibri" pitchFamily="34" charset="0"/>
                        </a:rPr>
                        <a:t>2476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8800"/>
          <a:ext cx="8568951" cy="455872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56384"/>
                <a:gridCol w="2256250"/>
                <a:gridCol w="2856317"/>
              </a:tblGrid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3992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2073"/>
          <a:ext cx="8568951" cy="4687249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7820"/>
                <a:gridCol w="2444814"/>
                <a:gridCol w="2856317"/>
              </a:tblGrid>
              <a:tr h="24056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 smtClean="0">
                          <a:latin typeface="Calibri" pitchFamily="34" charset="0"/>
                        </a:rPr>
                        <a:t>Atención al Niño y la Familia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2683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1637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28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 smtClean="0">
                          <a:latin typeface="Calibri" pitchFamily="34" charset="0"/>
                        </a:rPr>
                        <a:t>2896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7" y="1556793"/>
          <a:ext cx="8568953" cy="475251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13058"/>
                <a:gridCol w="2299577"/>
                <a:gridCol w="2856318"/>
              </a:tblGrid>
              <a:tr h="2184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de Ingreso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81364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3049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13021"/>
          <a:ext cx="8568951" cy="44802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2400267"/>
                <a:gridCol w="2856317"/>
              </a:tblGrid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7" y="1628800"/>
          <a:ext cx="8568954" cy="4608513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7822"/>
                <a:gridCol w="2444814"/>
                <a:gridCol w="2856318"/>
              </a:tblGrid>
              <a:tr h="22902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1192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5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1722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16232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743600"/>
                <a:gridCol w="150852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1067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542183"/>
                <a:gridCol w="1709937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592288"/>
                <a:gridCol w="1659832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1067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07872"/>
          <a:ext cx="8518847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618681"/>
                <a:gridCol w="1640742"/>
                <a:gridCol w="2129712"/>
                <a:gridCol w="212971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1" y="1700808"/>
          <a:ext cx="8496940" cy="309634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699388"/>
                <a:gridCol w="1699388"/>
                <a:gridCol w="1699388"/>
                <a:gridCol w="1699388"/>
                <a:gridCol w="1699388"/>
              </a:tblGrid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Área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0" marR="0" marT="0" marB="0" anchor="b"/>
                </a:tc>
              </a:tr>
              <a:tr h="5792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Educativo, social y cultural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Proyecto deportivo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96152"/>
          <a:ext cx="8504240" cy="30010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700848"/>
                <a:gridCol w="1700848"/>
                <a:gridCol w="1700848"/>
                <a:gridCol w="1700848"/>
                <a:gridCol w="1700848"/>
              </a:tblGrid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Área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5614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Educativo, social y cultural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Proyecto deportivo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7053</TotalTime>
  <Words>6616</Words>
  <Application>Microsoft Office PowerPoint</Application>
  <PresentationFormat>Presentación en pantalla (4:3)</PresentationFormat>
  <Paragraphs>2556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955</cp:revision>
  <dcterms:created xsi:type="dcterms:W3CDTF">2014-03-17T15:45:29Z</dcterms:created>
  <dcterms:modified xsi:type="dcterms:W3CDTF">2015-08-05T18:58:02Z</dcterms:modified>
</cp:coreProperties>
</file>