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1"/>
  </p:notesMasterIdLst>
  <p:sldIdLst>
    <p:sldId id="256" r:id="rId2"/>
    <p:sldId id="294" r:id="rId3"/>
    <p:sldId id="257" r:id="rId4"/>
    <p:sldId id="333" r:id="rId5"/>
    <p:sldId id="293" r:id="rId6"/>
    <p:sldId id="336" r:id="rId7"/>
    <p:sldId id="258" r:id="rId8"/>
    <p:sldId id="259" r:id="rId9"/>
    <p:sldId id="262" r:id="rId10"/>
    <p:sldId id="263" r:id="rId11"/>
    <p:sldId id="260" r:id="rId12"/>
    <p:sldId id="261" r:id="rId13"/>
    <p:sldId id="264" r:id="rId14"/>
    <p:sldId id="265" r:id="rId15"/>
    <p:sldId id="295" r:id="rId16"/>
    <p:sldId id="267" r:id="rId17"/>
    <p:sldId id="268" r:id="rId18"/>
    <p:sldId id="269" r:id="rId19"/>
    <p:sldId id="270" r:id="rId20"/>
    <p:sldId id="271" r:id="rId21"/>
    <p:sldId id="335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6" r:id="rId34"/>
    <p:sldId id="298" r:id="rId35"/>
    <p:sldId id="300" r:id="rId36"/>
    <p:sldId id="302" r:id="rId37"/>
    <p:sldId id="304" r:id="rId38"/>
    <p:sldId id="306" r:id="rId39"/>
    <p:sldId id="308" r:id="rId40"/>
    <p:sldId id="310" r:id="rId41"/>
    <p:sldId id="312" r:id="rId42"/>
    <p:sldId id="334" r:id="rId43"/>
    <p:sldId id="314" r:id="rId44"/>
    <p:sldId id="316" r:id="rId45"/>
    <p:sldId id="318" r:id="rId46"/>
    <p:sldId id="320" r:id="rId47"/>
    <p:sldId id="322" r:id="rId48"/>
    <p:sldId id="324" r:id="rId49"/>
    <p:sldId id="326" r:id="rId50"/>
    <p:sldId id="328" r:id="rId51"/>
    <p:sldId id="330" r:id="rId52"/>
    <p:sldId id="332" r:id="rId53"/>
    <p:sldId id="284" r:id="rId54"/>
    <p:sldId id="285" r:id="rId55"/>
    <p:sldId id="286" r:id="rId56"/>
    <p:sldId id="287" r:id="rId57"/>
    <p:sldId id="288" r:id="rId58"/>
    <p:sldId id="289" r:id="rId59"/>
    <p:sldId id="29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D6E9"/>
    <a:srgbClr val="C0D5E2"/>
    <a:srgbClr val="C1EB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1941" autoAdjust="0"/>
  </p:normalViewPr>
  <p:slideViewPr>
    <p:cSldViewPr>
      <p:cViewPr>
        <p:scale>
          <a:sx n="80" d="100"/>
          <a:sy n="80" d="100"/>
        </p:scale>
        <p:origin x="-72" y="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Columna3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Nov 2014</c:v>
                </c:pt>
                <c:pt idx="1">
                  <c:v>Dic 2014</c:v>
                </c:pt>
                <c:pt idx="2">
                  <c:v>Ene 2015</c:v>
                </c:pt>
                <c:pt idx="3">
                  <c:v>Feb 2015</c:v>
                </c:pt>
                <c:pt idx="4">
                  <c:v>Mar 2015</c:v>
                </c:pt>
                <c:pt idx="5">
                  <c:v>Abr 2015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80495</c:v>
                </c:pt>
                <c:pt idx="1">
                  <c:v>80818</c:v>
                </c:pt>
                <c:pt idx="2">
                  <c:v>81338</c:v>
                </c:pt>
                <c:pt idx="3">
                  <c:v>81326</c:v>
                </c:pt>
                <c:pt idx="4">
                  <c:v>82604</c:v>
                </c:pt>
                <c:pt idx="5">
                  <c:v>83571</c:v>
                </c:pt>
              </c:numCache>
            </c:numRef>
          </c:val>
        </c:ser>
        <c:shape val="box"/>
        <c:axId val="72886528"/>
        <c:axId val="47829376"/>
        <c:axId val="0"/>
      </c:bar3DChart>
      <c:catAx>
        <c:axId val="72886528"/>
        <c:scaling>
          <c:orientation val="minMax"/>
        </c:scaling>
        <c:axPos val="b"/>
        <c:tickLblPos val="nextTo"/>
        <c:crossAx val="47829376"/>
        <c:crosses val="autoZero"/>
        <c:auto val="1"/>
        <c:lblAlgn val="ctr"/>
        <c:lblOffset val="100"/>
      </c:catAx>
      <c:valAx>
        <c:axId val="47829376"/>
        <c:scaling>
          <c:orientation val="minMax"/>
        </c:scaling>
        <c:axPos val="l"/>
        <c:majorGridlines/>
        <c:numFmt formatCode="General" sourceLinked="1"/>
        <c:tickLblPos val="nextTo"/>
        <c:crossAx val="72886528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UY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20/05/2015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Abril 2015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458200" cy="151216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916832"/>
          <a:ext cx="7848871" cy="3211349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5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24548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39991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25442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7713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43580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49990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14789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10711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83571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5801816"/>
          <a:ext cx="8568952" cy="137160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niño, niña o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</a:p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16" y="1628800"/>
          <a:ext cx="8640963" cy="4157122"/>
        </p:xfrm>
        <a:graphic>
          <a:graphicData uri="http://schemas.openxmlformats.org/drawingml/2006/table">
            <a:tbl>
              <a:tblPr/>
              <a:tblGrid>
                <a:gridCol w="1361016"/>
                <a:gridCol w="1588769"/>
                <a:gridCol w="765515"/>
                <a:gridCol w="1027636"/>
                <a:gridCol w="632392"/>
                <a:gridCol w="706395"/>
                <a:gridCol w="876963"/>
                <a:gridCol w="876963"/>
                <a:gridCol w="805314"/>
              </a:tblGrid>
              <a:tr h="24241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33654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Sexo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410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53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24289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35316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25120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37485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410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49409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72801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82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536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Atención Integral de Tiempo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Completo **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4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50826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86864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2.1.Niños, Niñas y Adolescentes atendidos en la Modalidad de Atención Integral de Tiempo Completo por Edad, según Contexto.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4389120"/>
          <a:ext cx="8568952" cy="24688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este cuadro se desagrega el número de 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niños, niñas y adolescentes vinculados a Proyectos de Tiempo Completo, teniendo en cuenta el lugar en el que residen, ya sea en Hogares de INAU o en Contexto familiar. </a:t>
                      </a:r>
                    </a:p>
                    <a:p>
                      <a:pPr algn="just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El Contexto Familiar puede ser propio (cuando reside con su familia de origen) o ajeno (cuando reside en algún tipo de Alternativa Familiar  con apoyo económico de INAU). La pertinencia de incluir a los niños, niñas y adolescentes que residen en Contexto Familiar dentro de la Modalidad Atención Integral de Tiempo Completo, se debe a que el Equipo Técnico de dicha Modalidad es quien realiza el seguimiento.</a:t>
                      </a:r>
                    </a:p>
                    <a:p>
                      <a:pPr algn="just" fontAlgn="b"/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Estas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medidas responden a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existencia de una política institucional que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promueve la desinstitucionalización 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 la población vinculada a Hogares de INAU,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fortaleciendo en primera instancia el trabajo con la familia de origen y cuando esto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no es posible, buscando otras Alternativas Familiares.</a:t>
                      </a:r>
                      <a:endParaRPr lang="es-ES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504236" cy="2520280"/>
        </p:xfrm>
        <a:graphic>
          <a:graphicData uri="http://schemas.openxmlformats.org/drawingml/2006/table">
            <a:tbl>
              <a:tblPr/>
              <a:tblGrid>
                <a:gridCol w="2736304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Contexto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724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Residencia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Contexto Familiar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72814"/>
          <a:ext cx="8496944" cy="3568857"/>
        </p:xfrm>
        <a:graphic>
          <a:graphicData uri="http://schemas.openxmlformats.org/drawingml/2006/table">
            <a:tbl>
              <a:tblPr/>
              <a:tblGrid>
                <a:gridCol w="3321532"/>
                <a:gridCol w="1004184"/>
                <a:gridCol w="1158675"/>
                <a:gridCol w="1004184"/>
                <a:gridCol w="730067"/>
                <a:gridCol w="1278302"/>
              </a:tblGrid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969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748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69720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72801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615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74087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86864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6021288"/>
          <a:ext cx="8568952" cy="742508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844824"/>
            <a:ext cx="6858000" cy="440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18" y="1844824"/>
          <a:ext cx="8640962" cy="3324168"/>
        </p:xfrm>
        <a:graphic>
          <a:graphicData uri="http://schemas.openxmlformats.org/drawingml/2006/table">
            <a:tbl>
              <a:tblPr/>
              <a:tblGrid>
                <a:gridCol w="3024338"/>
                <a:gridCol w="1872208"/>
                <a:gridCol w="936104"/>
                <a:gridCol w="861778"/>
                <a:gridCol w="683258"/>
                <a:gridCol w="1263276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19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700808"/>
            <a:ext cx="6492875" cy="4475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r>
              <a:rPr lang="es-ES" sz="1200" b="1" dirty="0" smtClean="0">
                <a:latin typeface="Calibri" pitchFamily="34" charset="0"/>
              </a:rPr>
              <a:t>** Ver Cuadro 2.1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552" y="1700807"/>
          <a:ext cx="8064897" cy="2952328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5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999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21878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50923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72801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549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 **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29498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57366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86864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348880"/>
            <a:ext cx="4333875" cy="354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492896"/>
            <a:ext cx="4392488" cy="3614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7" cy="3485676"/>
        </p:xfrm>
        <a:graphic>
          <a:graphicData uri="http://schemas.openxmlformats.org/drawingml/2006/table">
            <a:tbl>
              <a:tblPr/>
              <a:tblGrid>
                <a:gridCol w="3240360"/>
                <a:gridCol w="2377539"/>
                <a:gridCol w="1330555"/>
                <a:gridCol w="1404473"/>
              </a:tblGrid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466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40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13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1" y="2420888"/>
            <a:ext cx="4248471" cy="3541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420888"/>
            <a:ext cx="4347592" cy="346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700808"/>
          <a:ext cx="8640960" cy="4536510"/>
        </p:xfrm>
        <a:graphic>
          <a:graphicData uri="http://schemas.openxmlformats.org/drawingml/2006/table">
            <a:tbl>
              <a:tblPr/>
              <a:tblGrid>
                <a:gridCol w="2855910"/>
                <a:gridCol w="1944623"/>
                <a:gridCol w="1255524"/>
                <a:gridCol w="1329379"/>
                <a:gridCol w="1255524"/>
              </a:tblGrid>
              <a:tr h="2269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68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628800"/>
          <a:ext cx="8712968" cy="4431789"/>
        </p:xfrm>
        <a:graphic>
          <a:graphicData uri="http://schemas.openxmlformats.org/drawingml/2006/table">
            <a:tbl>
              <a:tblPr/>
              <a:tblGrid>
                <a:gridCol w="3425611"/>
                <a:gridCol w="2000890"/>
                <a:gridCol w="1146442"/>
                <a:gridCol w="1070013"/>
                <a:gridCol w="1070012"/>
              </a:tblGrid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700808"/>
          <a:ext cx="8712969" cy="4506586"/>
        </p:xfrm>
        <a:graphic>
          <a:graphicData uri="http://schemas.openxmlformats.org/drawingml/2006/table">
            <a:tbl>
              <a:tblPr/>
              <a:tblGrid>
                <a:gridCol w="3649021"/>
                <a:gridCol w="2316615"/>
                <a:gridCol w="1437411"/>
                <a:gridCol w="1309922"/>
              </a:tblGrid>
              <a:tr h="2812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83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83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7959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251519" y="1700806"/>
          <a:ext cx="8568954" cy="4464744"/>
        </p:xfrm>
        <a:graphic>
          <a:graphicData uri="http://schemas.openxmlformats.org/drawingml/2006/table">
            <a:tbl>
              <a:tblPr/>
              <a:tblGrid>
                <a:gridCol w="3570397"/>
                <a:gridCol w="2361955"/>
                <a:gridCol w="1222955"/>
                <a:gridCol w="1413647"/>
              </a:tblGrid>
              <a:tr h="2172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a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45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5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8"/>
          <a:ext cx="8424936" cy="4566037"/>
        </p:xfrm>
        <a:graphic>
          <a:graphicData uri="http://schemas.openxmlformats.org/drawingml/2006/table">
            <a:tbl>
              <a:tblPr/>
              <a:tblGrid>
                <a:gridCol w="4035474"/>
                <a:gridCol w="1649289"/>
                <a:gridCol w="1217855"/>
                <a:gridCol w="1522318"/>
              </a:tblGrid>
              <a:tr h="306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155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92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4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2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51756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51756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69720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72801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251520" y="1693894"/>
          <a:ext cx="8640960" cy="4374283"/>
        </p:xfrm>
        <a:graphic>
          <a:graphicData uri="http://schemas.openxmlformats.org/drawingml/2006/table">
            <a:tbl>
              <a:tblPr/>
              <a:tblGrid>
                <a:gridCol w="4392488"/>
                <a:gridCol w="1728192"/>
                <a:gridCol w="1166324"/>
                <a:gridCol w="1353956"/>
              </a:tblGrid>
              <a:tr h="4198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94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s-UY" sz="1400" b="1" i="0" u="none" strike="noStrike" kern="1200" dirty="0" smtClean="0">
                          <a:solidFill>
                            <a:srgbClr val="00000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Oficial</a:t>
                      </a:r>
                      <a:endParaRPr kumimoji="0" lang="es-UY" sz="1400" b="1" i="0" u="none" strike="noStrike" kern="1200" dirty="0">
                        <a:solidFill>
                          <a:srgbClr val="000000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s-UY" sz="1400" b="1" i="0" u="none" strike="noStrike" kern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72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Adolescentes embarazadas, Madres </a:t>
                      </a:r>
                      <a:r>
                        <a:rPr lang="es-UY" sz="1400" b="0" i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y/o  </a:t>
                      </a:r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Padres con hijos.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Atención con referente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03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00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19" y="1628800"/>
          <a:ext cx="8712969" cy="4517545"/>
        </p:xfrm>
        <a:graphic>
          <a:graphicData uri="http://schemas.openxmlformats.org/drawingml/2006/table">
            <a:tbl>
              <a:tblPr/>
              <a:tblGrid>
                <a:gridCol w="4318602"/>
                <a:gridCol w="2090111"/>
                <a:gridCol w="936104"/>
                <a:gridCol w="1368152"/>
              </a:tblGrid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193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446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4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50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35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39607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51756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10838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42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21878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50923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72801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0"/>
          <a:ext cx="8640961" cy="4350934"/>
        </p:xfrm>
        <a:graphic>
          <a:graphicData uri="http://schemas.openxmlformats.org/drawingml/2006/table">
            <a:tbl>
              <a:tblPr/>
              <a:tblGrid>
                <a:gridCol w="4752528"/>
                <a:gridCol w="1800200"/>
                <a:gridCol w="792088"/>
                <a:gridCol w="1296145"/>
              </a:tblGrid>
              <a:tr h="2982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78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045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32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con referente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98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1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86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844824"/>
          <a:ext cx="8568952" cy="3456385"/>
        </p:xfrm>
        <a:graphic>
          <a:graphicData uri="http://schemas.openxmlformats.org/drawingml/2006/table">
            <a:tbl>
              <a:tblPr/>
              <a:tblGrid>
                <a:gridCol w="4284476"/>
                <a:gridCol w="1620180"/>
                <a:gridCol w="1384770"/>
                <a:gridCol w="1279526"/>
              </a:tblGrid>
              <a:tr h="4521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7679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83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66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69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51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844824"/>
          <a:ext cx="8640959" cy="3370534"/>
        </p:xfrm>
        <a:graphic>
          <a:graphicData uri="http://schemas.openxmlformats.org/drawingml/2006/table">
            <a:tbl>
              <a:tblPr/>
              <a:tblGrid>
                <a:gridCol w="4358714"/>
                <a:gridCol w="1758779"/>
                <a:gridCol w="1244607"/>
                <a:gridCol w="1278859"/>
              </a:tblGrid>
              <a:tr h="3008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988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37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37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44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06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06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7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7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772816"/>
          <a:ext cx="8280921" cy="3415022"/>
        </p:xfrm>
        <a:graphic>
          <a:graphicData uri="http://schemas.openxmlformats.org/drawingml/2006/table">
            <a:tbl>
              <a:tblPr/>
              <a:tblGrid>
                <a:gridCol w="3960440"/>
                <a:gridCol w="1732693"/>
                <a:gridCol w="1182989"/>
                <a:gridCol w="1404799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182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844824"/>
          <a:ext cx="8640959" cy="3094044"/>
        </p:xfrm>
        <a:graphic>
          <a:graphicData uri="http://schemas.openxmlformats.org/drawingml/2006/table">
            <a:tbl>
              <a:tblPr/>
              <a:tblGrid>
                <a:gridCol w="3892324"/>
                <a:gridCol w="2257548"/>
                <a:gridCol w="1012004"/>
                <a:gridCol w="1479083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5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700808"/>
          <a:ext cx="8640960" cy="4536504"/>
        </p:xfrm>
        <a:graphic>
          <a:graphicData uri="http://schemas.openxmlformats.org/drawingml/2006/table">
            <a:tbl>
              <a:tblPr/>
              <a:tblGrid>
                <a:gridCol w="4330453"/>
                <a:gridCol w="1698219"/>
                <a:gridCol w="1358574"/>
                <a:gridCol w="1253714"/>
              </a:tblGrid>
              <a:tr h="29583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700808"/>
          <a:ext cx="8640960" cy="4351646"/>
        </p:xfrm>
        <a:graphic>
          <a:graphicData uri="http://schemas.openxmlformats.org/drawingml/2006/table">
            <a:tbl>
              <a:tblPr/>
              <a:tblGrid>
                <a:gridCol w="4330453"/>
                <a:gridCol w="1698218"/>
                <a:gridCol w="1358574"/>
                <a:gridCol w="1253715"/>
              </a:tblGrid>
              <a:tr h="2880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Situacion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700809"/>
          <a:ext cx="8424936" cy="4373279"/>
        </p:xfrm>
        <a:graphic>
          <a:graphicData uri="http://schemas.openxmlformats.org/drawingml/2006/table">
            <a:tbl>
              <a:tblPr/>
              <a:tblGrid>
                <a:gridCol w="4249747"/>
                <a:gridCol w="1870933"/>
                <a:gridCol w="1036788"/>
                <a:gridCol w="1267468"/>
              </a:tblGrid>
              <a:tr h="288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700809"/>
          <a:ext cx="8712968" cy="4308427"/>
        </p:xfrm>
        <a:graphic>
          <a:graphicData uri="http://schemas.openxmlformats.org/drawingml/2006/table">
            <a:tbl>
              <a:tblPr/>
              <a:tblGrid>
                <a:gridCol w="4395037"/>
                <a:gridCol w="1807415"/>
                <a:gridCol w="1199716"/>
                <a:gridCol w="1310800"/>
              </a:tblGrid>
              <a:tr h="288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Situacion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20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352929" cy="3960447"/>
        </p:xfrm>
        <a:graphic>
          <a:graphicData uri="http://schemas.openxmlformats.org/drawingml/2006/table">
            <a:tbl>
              <a:tblPr/>
              <a:tblGrid>
                <a:gridCol w="4176464"/>
                <a:gridCol w="2013652"/>
                <a:gridCol w="2162813"/>
              </a:tblGrid>
              <a:tr h="495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95536" y="1700808"/>
          <a:ext cx="8280920" cy="4608508"/>
        </p:xfrm>
        <a:graphic>
          <a:graphicData uri="http://schemas.openxmlformats.org/drawingml/2006/table">
            <a:tbl>
              <a:tblPr/>
              <a:tblGrid>
                <a:gridCol w="4584080"/>
                <a:gridCol w="1922356"/>
                <a:gridCol w="1774484"/>
              </a:tblGrid>
              <a:tr h="2281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Canelones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6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75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10751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08457"/>
          <a:ext cx="8496944" cy="4774360"/>
        </p:xfrm>
        <a:graphic>
          <a:graphicData uri="http://schemas.openxmlformats.org/drawingml/2006/table">
            <a:tbl>
              <a:tblPr/>
              <a:tblGrid>
                <a:gridCol w="4464496"/>
                <a:gridCol w="1945480"/>
                <a:gridCol w="2086968"/>
              </a:tblGrid>
              <a:tr h="211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Cerro Largo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 </a:t>
                      </a:r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21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21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1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21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1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21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1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700808"/>
          <a:ext cx="8640960" cy="4608520"/>
        </p:xfrm>
        <a:graphic>
          <a:graphicData uri="http://schemas.openxmlformats.org/drawingml/2006/table">
            <a:tbl>
              <a:tblPr/>
              <a:tblGrid>
                <a:gridCol w="4331150"/>
                <a:gridCol w="1642849"/>
                <a:gridCol w="2666961"/>
              </a:tblGrid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Colonia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627448"/>
          <a:ext cx="8568951" cy="4807663"/>
        </p:xfrm>
        <a:graphic>
          <a:graphicData uri="http://schemas.openxmlformats.org/drawingml/2006/table">
            <a:tbl>
              <a:tblPr/>
              <a:tblGrid>
                <a:gridCol w="4585140"/>
                <a:gridCol w="2254987"/>
                <a:gridCol w="1728824"/>
              </a:tblGrid>
              <a:tr h="21201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Durazno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Proyectos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08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8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8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8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9533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9533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3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3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2826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 smtClean="0">
                          <a:latin typeface="Calibri" pitchFamily="34" charset="0"/>
                        </a:rPr>
                        <a:t>Hogares 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0484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8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8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60" y="1772816"/>
          <a:ext cx="8208912" cy="4574628"/>
        </p:xfrm>
        <a:graphic>
          <a:graphicData uri="http://schemas.openxmlformats.org/drawingml/2006/table">
            <a:tbl>
              <a:tblPr/>
              <a:tblGrid>
                <a:gridCol w="4104456"/>
                <a:gridCol w="2204245"/>
                <a:gridCol w="1900211"/>
              </a:tblGrid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Albergue de Tiempo Parcial</a:t>
                      </a:r>
                      <a:r>
                        <a:rPr lang="es-UY" sz="1400" b="0" i="0" u="none" strike="noStrike" baseline="0" dirty="0" smtClean="0">
                          <a:latin typeface="Calibri" pitchFamily="34" charset="0"/>
                        </a:rPr>
                        <a:t> 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4" y="1700808"/>
          <a:ext cx="8208911" cy="4547305"/>
        </p:xfrm>
        <a:graphic>
          <a:graphicData uri="http://schemas.openxmlformats.org/drawingml/2006/table">
            <a:tbl>
              <a:tblPr/>
              <a:tblGrid>
                <a:gridCol w="4193899"/>
                <a:gridCol w="1943605"/>
                <a:gridCol w="2071407"/>
              </a:tblGrid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Florida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3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2136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556792"/>
          <a:ext cx="8208912" cy="4824540"/>
        </p:xfrm>
        <a:graphic>
          <a:graphicData uri="http://schemas.openxmlformats.org/drawingml/2006/table">
            <a:tbl>
              <a:tblPr/>
              <a:tblGrid>
                <a:gridCol w="4114592"/>
                <a:gridCol w="1985609"/>
                <a:gridCol w="2108711"/>
              </a:tblGrid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Lavalleja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</a:t>
                      </a: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 smtClean="0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 smtClean="0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628792"/>
          <a:ext cx="8640960" cy="4686286"/>
        </p:xfrm>
        <a:graphic>
          <a:graphicData uri="http://schemas.openxmlformats.org/drawingml/2006/table">
            <a:tbl>
              <a:tblPr/>
              <a:tblGrid>
                <a:gridCol w="4282246"/>
                <a:gridCol w="2294060"/>
                <a:gridCol w="2064654"/>
              </a:tblGrid>
              <a:tr h="21669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Maldonado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 </a:t>
                      </a:r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342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6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36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6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6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2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556792"/>
          <a:ext cx="8496944" cy="4726137"/>
        </p:xfrm>
        <a:graphic>
          <a:graphicData uri="http://schemas.openxmlformats.org/drawingml/2006/table">
            <a:tbl>
              <a:tblPr/>
              <a:tblGrid>
                <a:gridCol w="4575566"/>
                <a:gridCol w="1960545"/>
                <a:gridCol w="1960833"/>
              </a:tblGrid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Adicciones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Departamento de Adopciones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Departamento de Psiquiatría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Direcciones Regionales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División Atención Integral a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12149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Convenios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10941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200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Estudio y Derivación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Jurídica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8257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a la Infancia y la Adolescencia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102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División Protección Integral en Contexto Familiar y Comunitario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de Explotación Sexual Comercial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Proyectos Educativos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SIRPA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1331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Sub Dirección General Técnica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 pitchFamily="34" charset="0"/>
                          <a:cs typeface="Arial" pitchFamily="34" charset="0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29498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18" y="1556793"/>
          <a:ext cx="8640961" cy="4824537"/>
        </p:xfrm>
        <a:graphic>
          <a:graphicData uri="http://schemas.openxmlformats.org/drawingml/2006/table">
            <a:tbl>
              <a:tblPr/>
              <a:tblGrid>
                <a:gridCol w="4280843"/>
                <a:gridCol w="2378246"/>
                <a:gridCol w="1981872"/>
              </a:tblGrid>
              <a:tr h="2177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Paysandú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3287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4457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556784"/>
          <a:ext cx="8280919" cy="4824599"/>
        </p:xfrm>
        <a:graphic>
          <a:graphicData uri="http://schemas.openxmlformats.org/drawingml/2006/table">
            <a:tbl>
              <a:tblPr/>
              <a:tblGrid>
                <a:gridCol w="4230687"/>
                <a:gridCol w="1543901"/>
                <a:gridCol w="2506331"/>
              </a:tblGrid>
              <a:tr h="22973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Río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Negro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74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628802"/>
          <a:ext cx="8640959" cy="4703661"/>
        </p:xfrm>
        <a:graphic>
          <a:graphicData uri="http://schemas.openxmlformats.org/drawingml/2006/table">
            <a:tbl>
              <a:tblPr/>
              <a:tblGrid>
                <a:gridCol w="4320481"/>
                <a:gridCol w="2199516"/>
                <a:gridCol w="2120962"/>
              </a:tblGrid>
              <a:tr h="2201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Rivera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3369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0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0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3773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628800"/>
          <a:ext cx="8424936" cy="4536510"/>
        </p:xfrm>
        <a:graphic>
          <a:graphicData uri="http://schemas.openxmlformats.org/drawingml/2006/table">
            <a:tbl>
              <a:tblPr/>
              <a:tblGrid>
                <a:gridCol w="4253366"/>
                <a:gridCol w="2124389"/>
                <a:gridCol w="2047181"/>
              </a:tblGrid>
              <a:tr h="2412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Rocha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556793"/>
          <a:ext cx="8640961" cy="4897104"/>
        </p:xfrm>
        <a:graphic>
          <a:graphicData uri="http://schemas.openxmlformats.org/drawingml/2006/table">
            <a:tbl>
              <a:tblPr/>
              <a:tblGrid>
                <a:gridCol w="4320481"/>
                <a:gridCol w="2160239"/>
                <a:gridCol w="2160241"/>
              </a:tblGrid>
              <a:tr h="21280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Salto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3957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 pitchFamily="34" charset="0"/>
                          <a:cs typeface="Arial" pitchFamily="34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0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Arial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40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Arial" pitchFamily="34" charset="0"/>
                          <a:cs typeface="Arial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00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Arial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Arial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Arial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Arial" pitchFamily="34" charset="0"/>
                          <a:cs typeface="Arial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Arial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308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Total </a:t>
                      </a:r>
                      <a:r>
                        <a:rPr lang="es-UY" sz="11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General</a:t>
                      </a:r>
                      <a:endParaRPr lang="es-UY" sz="11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4616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628800"/>
          <a:ext cx="8064895" cy="4680523"/>
        </p:xfrm>
        <a:graphic>
          <a:graphicData uri="http://schemas.openxmlformats.org/drawingml/2006/table">
            <a:tbl>
              <a:tblPr/>
              <a:tblGrid>
                <a:gridCol w="4108532"/>
                <a:gridCol w="1978182"/>
                <a:gridCol w="1978181"/>
              </a:tblGrid>
              <a:tr h="1830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San José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1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</a:t>
                      </a:r>
                      <a:r>
                        <a:rPr lang="es-UY" sz="12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G</a:t>
                      </a:r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484783"/>
          <a:ext cx="8496945" cy="4896545"/>
        </p:xfrm>
        <a:graphic>
          <a:graphicData uri="http://schemas.openxmlformats.org/drawingml/2006/table">
            <a:tbl>
              <a:tblPr/>
              <a:tblGrid>
                <a:gridCol w="4258963"/>
                <a:gridCol w="2001943"/>
                <a:gridCol w="2236039"/>
              </a:tblGrid>
              <a:tr h="216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Soriano</a:t>
                      </a:r>
                      <a:endParaRPr lang="es-UY" sz="11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1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1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UY" sz="1100" b="0" i="0" u="none" strike="noStrike" dirty="0" smtClean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100" b="0" i="0" u="none" strike="noStrike" dirty="0" err="1" smtClean="0">
                          <a:latin typeface="Calibri" pitchFamily="34" charset="0"/>
                        </a:rPr>
                        <a:t>Fliar</a:t>
                      </a:r>
                      <a:r>
                        <a:rPr lang="es-UY" sz="1100" b="0" i="0" u="none" strike="noStrike" dirty="0" smtClean="0">
                          <a:latin typeface="Calibri" pitchFamily="34" charset="0"/>
                        </a:rPr>
                        <a:t> - </a:t>
                      </a:r>
                      <a:r>
                        <a:rPr lang="es-UY" sz="1100" b="0" i="0" u="none" strike="noStrike" dirty="0" err="1" smtClean="0">
                          <a:latin typeface="Calibri" pitchFamily="34" charset="0"/>
                        </a:rPr>
                        <a:t>Flia</a:t>
                      </a:r>
                      <a:r>
                        <a:rPr lang="es-UY" sz="1100" b="0" i="0" u="none" strike="noStrike" dirty="0" smtClean="0">
                          <a:latin typeface="Calibri" pitchFamily="34" charset="0"/>
                        </a:rPr>
                        <a:t> ampliada</a:t>
                      </a:r>
                      <a:endParaRPr lang="es-UY" sz="11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 smtClean="0">
                          <a:latin typeface="Calibri" pitchFamily="34" charset="0"/>
                        </a:rPr>
                        <a:t>Centro de Ingreso</a:t>
                      </a:r>
                      <a:endParaRPr lang="es-UY" sz="11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1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UY" sz="11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UY" sz="11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7" y="1628800"/>
          <a:ext cx="8136906" cy="4608512"/>
        </p:xfrm>
        <a:graphic>
          <a:graphicData uri="http://schemas.openxmlformats.org/drawingml/2006/table">
            <a:tbl>
              <a:tblPr/>
              <a:tblGrid>
                <a:gridCol w="4146692"/>
                <a:gridCol w="1877747"/>
                <a:gridCol w="2112467"/>
              </a:tblGrid>
              <a:tr h="2255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Tacuarembó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2745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30" y="1619250"/>
          <a:ext cx="7920879" cy="4690074"/>
        </p:xfrm>
        <a:graphic>
          <a:graphicData uri="http://schemas.openxmlformats.org/drawingml/2006/table">
            <a:tbl>
              <a:tblPr/>
              <a:tblGrid>
                <a:gridCol w="4007927"/>
                <a:gridCol w="1913507"/>
                <a:gridCol w="1999445"/>
              </a:tblGrid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Treinta y Tres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72816"/>
          <a:ext cx="8352928" cy="3476547"/>
        </p:xfrm>
        <a:graphic>
          <a:graphicData uri="http://schemas.openxmlformats.org/drawingml/2006/table">
            <a:tbl>
              <a:tblPr/>
              <a:tblGrid>
                <a:gridCol w="3736836"/>
                <a:gridCol w="1685240"/>
                <a:gridCol w="1245612"/>
                <a:gridCol w="1685240"/>
              </a:tblGrid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5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5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8136903" cy="3196049"/>
        </p:xfrm>
        <a:graphic>
          <a:graphicData uri="http://schemas.openxmlformats.org/drawingml/2006/table">
            <a:tbl>
              <a:tblPr/>
              <a:tblGrid>
                <a:gridCol w="3168351"/>
                <a:gridCol w="2016069"/>
                <a:gridCol w="1584331"/>
                <a:gridCol w="13681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88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7" y="1678649"/>
          <a:ext cx="8280920" cy="3279140"/>
        </p:xfrm>
        <a:graphic>
          <a:graphicData uri="http://schemas.openxmlformats.org/drawingml/2006/table">
            <a:tbl>
              <a:tblPr/>
              <a:tblGrid>
                <a:gridCol w="3528391"/>
                <a:gridCol w="2016868"/>
                <a:gridCol w="1364528"/>
                <a:gridCol w="1371133"/>
              </a:tblGrid>
              <a:tr h="45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5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32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5" cy="3196049"/>
        </p:xfrm>
        <a:graphic>
          <a:graphicData uri="http://schemas.openxmlformats.org/drawingml/2006/table">
            <a:tbl>
              <a:tblPr/>
              <a:tblGrid>
                <a:gridCol w="3312368"/>
                <a:gridCol w="2016224"/>
                <a:gridCol w="1385629"/>
                <a:gridCol w="1350674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2650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5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772817"/>
          <a:ext cx="7992887" cy="2384262"/>
        </p:xfrm>
        <a:graphic>
          <a:graphicData uri="http://schemas.openxmlformats.org/drawingml/2006/table">
            <a:tbl>
              <a:tblPr/>
              <a:tblGrid>
                <a:gridCol w="2376264"/>
                <a:gridCol w="2088232"/>
                <a:gridCol w="1080120"/>
                <a:gridCol w="1105078"/>
                <a:gridCol w="1343193"/>
              </a:tblGrid>
              <a:tr h="4320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G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916830"/>
          <a:ext cx="8208913" cy="2677186"/>
        </p:xfrm>
        <a:graphic>
          <a:graphicData uri="http://schemas.openxmlformats.org/drawingml/2006/table">
            <a:tbl>
              <a:tblPr/>
              <a:tblGrid>
                <a:gridCol w="2664296"/>
                <a:gridCol w="1699000"/>
                <a:gridCol w="1109312"/>
                <a:gridCol w="1035358"/>
                <a:gridCol w="1700947"/>
              </a:tblGrid>
              <a:tr h="4320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26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6513</TotalTime>
  <Words>6601</Words>
  <Application>Microsoft Office PowerPoint</Application>
  <PresentationFormat>Presentación en pantalla (4:3)</PresentationFormat>
  <Paragraphs>2546</Paragraphs>
  <Slides>59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2.1.Niños, Niñas y Adolescentes atendidos en la Modalidad de Atención Integral de Tiempo Completo por Edad, según Contexto.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Depto. SIPI</dc:creator>
  <cp:lastModifiedBy>Usuario</cp:lastModifiedBy>
  <cp:revision>912</cp:revision>
  <dcterms:created xsi:type="dcterms:W3CDTF">2014-03-17T15:45:29Z</dcterms:created>
  <dcterms:modified xsi:type="dcterms:W3CDTF">2015-05-20T13:43:27Z</dcterms:modified>
</cp:coreProperties>
</file>