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0"/>
  </p:notesMasterIdLst>
  <p:sldIdLst>
    <p:sldId id="256" r:id="rId2"/>
    <p:sldId id="294" r:id="rId3"/>
    <p:sldId id="257" r:id="rId4"/>
    <p:sldId id="333" r:id="rId5"/>
    <p:sldId id="293" r:id="rId6"/>
    <p:sldId id="258" r:id="rId7"/>
    <p:sldId id="259" r:id="rId8"/>
    <p:sldId id="262" r:id="rId9"/>
    <p:sldId id="263" r:id="rId10"/>
    <p:sldId id="260" r:id="rId11"/>
    <p:sldId id="261" r:id="rId12"/>
    <p:sldId id="264" r:id="rId13"/>
    <p:sldId id="265" r:id="rId14"/>
    <p:sldId id="295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96" r:id="rId33"/>
    <p:sldId id="298" r:id="rId34"/>
    <p:sldId id="300" r:id="rId35"/>
    <p:sldId id="302" r:id="rId36"/>
    <p:sldId id="304" r:id="rId37"/>
    <p:sldId id="306" r:id="rId38"/>
    <p:sldId id="308" r:id="rId39"/>
    <p:sldId id="310" r:id="rId40"/>
    <p:sldId id="312" r:id="rId41"/>
    <p:sldId id="334" r:id="rId42"/>
    <p:sldId id="314" r:id="rId43"/>
    <p:sldId id="316" r:id="rId44"/>
    <p:sldId id="318" r:id="rId45"/>
    <p:sldId id="320" r:id="rId46"/>
    <p:sldId id="322" r:id="rId47"/>
    <p:sldId id="324" r:id="rId48"/>
    <p:sldId id="326" r:id="rId49"/>
    <p:sldId id="328" r:id="rId50"/>
    <p:sldId id="330" r:id="rId51"/>
    <p:sldId id="332" r:id="rId52"/>
    <p:sldId id="284" r:id="rId53"/>
    <p:sldId id="285" r:id="rId54"/>
    <p:sldId id="286" r:id="rId55"/>
    <p:sldId id="287" r:id="rId56"/>
    <p:sldId id="288" r:id="rId57"/>
    <p:sldId id="289" r:id="rId58"/>
    <p:sldId id="292" r:id="rId5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4660"/>
  </p:normalViewPr>
  <p:slideViewPr>
    <p:cSldViewPr>
      <p:cViewPr>
        <p:scale>
          <a:sx n="50" d="100"/>
          <a:sy n="50" d="100"/>
        </p:scale>
        <p:origin x="-822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Informatica\Escritorio\860%20Estudio%20Poblaci&#243;n%20y%20Proyectos%20Mayo2014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volivero\Escritorio\Estudios%20de%20Poblaci&#243;n\Mayo\Proyectos%20Mayo%202014%20I%20(1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lrMapOvr bg1="lt1" tx1="dk1" bg2="lt2" tx2="dk2" accent1="accent1" accent2="accent2" accent3="accent3" accent4="accent4" accent5="accent5" accent6="accent6" hlink="hlink" folHlink="folHlink"/>
  <c:pivotSource>
    <c:name>[860 Estudio Población y Proyectos Mayo2014.xlsx]Hoja1!Tabla dinámica2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Hoja1!$B$20:$B$21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Hoja1!$A$22:$A$26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Hoja1!$B$22:$B$26</c:f>
              <c:numCache>
                <c:formatCode>General</c:formatCode>
                <c:ptCount val="4"/>
                <c:pt idx="0">
                  <c:v>5180</c:v>
                </c:pt>
                <c:pt idx="1">
                  <c:v>3214</c:v>
                </c:pt>
                <c:pt idx="2">
                  <c:v>854</c:v>
                </c:pt>
                <c:pt idx="3">
                  <c:v>2352</c:v>
                </c:pt>
              </c:numCache>
            </c:numRef>
          </c:val>
        </c:ser>
        <c:ser>
          <c:idx val="1"/>
          <c:order val="1"/>
          <c:tx>
            <c:strRef>
              <c:f>Hoja1!$C$20:$C$21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Hoja1!$A$22:$A$26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Hoja1!$C$22:$C$26</c:f>
              <c:numCache>
                <c:formatCode>General</c:formatCode>
                <c:ptCount val="4"/>
                <c:pt idx="0">
                  <c:v>2187</c:v>
                </c:pt>
                <c:pt idx="1">
                  <c:v>65385</c:v>
                </c:pt>
                <c:pt idx="3">
                  <c:v>2227</c:v>
                </c:pt>
              </c:numCache>
            </c:numRef>
          </c:val>
        </c:ser>
        <c:ser>
          <c:idx val="2"/>
          <c:order val="2"/>
          <c:tx>
            <c:strRef>
              <c:f>Hoja1!$D$20:$D$21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Hoja1!$A$22:$A$26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Hoja1!$D$22:$D$26</c:f>
              <c:numCache>
                <c:formatCode>General</c:formatCode>
                <c:ptCount val="4"/>
                <c:pt idx="2">
                  <c:v>523</c:v>
                </c:pt>
              </c:numCache>
            </c:numRef>
          </c:val>
        </c:ser>
        <c:ser>
          <c:idx val="3"/>
          <c:order val="3"/>
          <c:tx>
            <c:strRef>
              <c:f>Hoja1!$E$20:$E$21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Hoja1!$A$22:$A$26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Hoja1!$E$22:$E$26</c:f>
              <c:numCache>
                <c:formatCode>General</c:formatCode>
                <c:ptCount val="4"/>
                <c:pt idx="0">
                  <c:v>314</c:v>
                </c:pt>
              </c:numCache>
            </c:numRef>
          </c:val>
        </c:ser>
        <c:shape val="box"/>
        <c:axId val="60609280"/>
        <c:axId val="60610816"/>
        <c:axId val="0"/>
      </c:bar3DChart>
      <c:catAx>
        <c:axId val="60609280"/>
        <c:scaling>
          <c:orientation val="minMax"/>
        </c:scaling>
        <c:axPos val="l"/>
        <c:tickLblPos val="nextTo"/>
        <c:crossAx val="60610816"/>
        <c:crosses val="autoZero"/>
        <c:auto val="1"/>
        <c:lblAlgn val="ctr"/>
        <c:lblOffset val="100"/>
      </c:catAx>
      <c:valAx>
        <c:axId val="60610816"/>
        <c:scaling>
          <c:orientation val="minMax"/>
        </c:scaling>
        <c:axPos val="b"/>
        <c:majorGridlines/>
        <c:numFmt formatCode="General" sourceLinked="1"/>
        <c:tickLblPos val="nextTo"/>
        <c:crossAx val="60609280"/>
        <c:crosses val="autoZero"/>
        <c:crossBetween val="between"/>
      </c:valAx>
    </c:plotArea>
    <c:legend>
      <c:legendPos val="r"/>
    </c:legend>
    <c:plotVisOnly val="1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pivotSource>
    <c:name>[Proyectos Mayo 2014 I (1).xlsx]Hoja1!Tabla dinámica1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Hoja1!$B$3:$B$4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Hoja1!$B$5:$B$9</c:f>
              <c:numCache>
                <c:formatCode>General</c:formatCode>
                <c:ptCount val="4"/>
                <c:pt idx="0">
                  <c:v>94</c:v>
                </c:pt>
                <c:pt idx="1">
                  <c:v>84</c:v>
                </c:pt>
                <c:pt idx="2">
                  <c:v>343</c:v>
                </c:pt>
                <c:pt idx="3">
                  <c:v>113</c:v>
                </c:pt>
              </c:numCache>
            </c:numRef>
          </c:val>
        </c:ser>
        <c:ser>
          <c:idx val="1"/>
          <c:order val="1"/>
          <c:tx>
            <c:strRef>
              <c:f>Hoja1!$C$3:$C$4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Hoja1!$C$5:$C$9</c:f>
              <c:numCache>
                <c:formatCode>General</c:formatCode>
                <c:ptCount val="4"/>
                <c:pt idx="0">
                  <c:v>39</c:v>
                </c:pt>
                <c:pt idx="1">
                  <c:v>648</c:v>
                </c:pt>
                <c:pt idx="3">
                  <c:v>67</c:v>
                </c:pt>
              </c:numCache>
            </c:numRef>
          </c:val>
        </c:ser>
        <c:ser>
          <c:idx val="2"/>
          <c:order val="2"/>
          <c:tx>
            <c:strRef>
              <c:f>Hoja1!$D$3:$D$4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Hoja1!$D$5:$D$9</c:f>
              <c:numCache>
                <c:formatCode>General</c:formatCode>
                <c:ptCount val="4"/>
                <c:pt idx="2">
                  <c:v>266</c:v>
                </c:pt>
              </c:numCache>
            </c:numRef>
          </c:val>
        </c:ser>
        <c:ser>
          <c:idx val="3"/>
          <c:order val="3"/>
          <c:tx>
            <c:strRef>
              <c:f>Hoja1!$E$3:$E$4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Hoja1!$E$5:$E$9</c:f>
              <c:numCache>
                <c:formatCode>General</c:formatCode>
                <c:ptCount val="4"/>
                <c:pt idx="0">
                  <c:v>7</c:v>
                </c:pt>
              </c:numCache>
            </c:numRef>
          </c:val>
        </c:ser>
        <c:shape val="box"/>
        <c:axId val="60864000"/>
        <c:axId val="60865536"/>
        <c:axId val="0"/>
      </c:bar3DChart>
      <c:catAx>
        <c:axId val="60864000"/>
        <c:scaling>
          <c:orientation val="minMax"/>
        </c:scaling>
        <c:axPos val="l"/>
        <c:tickLblPos val="nextTo"/>
        <c:crossAx val="60865536"/>
        <c:crosses val="autoZero"/>
        <c:auto val="1"/>
        <c:lblAlgn val="ctr"/>
        <c:lblOffset val="100"/>
      </c:catAx>
      <c:valAx>
        <c:axId val="60865536"/>
        <c:scaling>
          <c:orientation val="minMax"/>
        </c:scaling>
        <c:axPos val="b"/>
        <c:majorGridlines/>
        <c:numFmt formatCode="General" sourceLinked="1"/>
        <c:tickLblPos val="nextTo"/>
        <c:crossAx val="60864000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3CB452-E39D-4452-848A-F65511618FFE}" type="datetimeFigureOut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D573E0-BABF-4752-A7E7-4F745A4077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68E418-6801-4118-9F50-87F634C47B58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70C48E-38C3-4C52-A58C-AD32C26B65A7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C1197E-3697-4268-99AE-7B97A3C50544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Elipse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5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58604-6B96-48F4-B6DF-21E6EBFDB8F1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16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17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CEB40B-12F2-48A9-9607-6D682A6C86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3927F-4F31-40C0-8824-125F83CC96E6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AA06B-F19B-424A-B03D-1AD1EE2A65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Elipse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5" name="4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16" name="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38318-82E2-4185-BB21-6C7D383D2179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17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14406F4-9CBB-4E95-9EB8-81807900CA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onector recto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1F37D8-E123-464B-B26C-7591F6385E91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7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8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C3EF6-4FEA-4159-B31D-91FE0AF4B9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16 Elipse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8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F3D63-FE1B-4CCD-957D-FA63D1C69B02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19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20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7D4E9CFC-91B8-4F17-9FA1-0BED0DF144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55AF8-CE52-4293-8E48-F20959B6A5F4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CE4AC7-46A1-4E8D-BE79-D8281CF33D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2 Rectángulo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663CF-94F5-46EA-8A6E-E68F0A581BDE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9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10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A66F8B3-239E-4C7E-B142-599AC0D275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Elipse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6" name="6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78C799B-533F-47B1-AD5F-10424A720D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7" name="4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CF824-10F4-4587-BD66-9C1989C84EF6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18" name="5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onector recto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Elipse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6" name="6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3460D5-FAD3-4261-8C92-0F43B870FF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7" name="4 Marcador de fecha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1718F-B29F-4B21-BE41-0E02C5A2C5FC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18" name="5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94FDD-4050-4406-9333-FCE367E5F852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69516-700B-4753-B303-50CA1061CA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Elipse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11 Elipse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3" name="5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D7E01-FBD5-4160-BD75-084279BA76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4" name="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552A7-2676-4626-B0A3-9C09BC2885E6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15" name="4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D69298B5-F6B6-4F00-8E19-AB929AD159A4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11 Elipse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14 Elipse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chemeClr val="accent3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D2305A8-3628-4222-92E8-2EFD4BDC45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062" name="21 Marcador de título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2063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5" r:id="rId1"/>
    <p:sldLayoutId id="2147484376" r:id="rId2"/>
    <p:sldLayoutId id="2147484377" r:id="rId3"/>
    <p:sldLayoutId id="2147484378" r:id="rId4"/>
    <p:sldLayoutId id="2147484379" r:id="rId5"/>
    <p:sldLayoutId id="2147484380" r:id="rId6"/>
    <p:sldLayoutId id="2147484381" r:id="rId7"/>
    <p:sldLayoutId id="2147484382" r:id="rId8"/>
    <p:sldLayoutId id="2147484383" r:id="rId9"/>
    <p:sldLayoutId id="2147484384" r:id="rId10"/>
    <p:sldLayoutId id="2147484385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Hoja_de_c_lculo_de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s-ES" dirty="0" smtClean="0"/>
              <a:t>Población y PROYECTOS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s-ES" dirty="0" smtClean="0"/>
              <a:t>MAYO 2014</a:t>
            </a:r>
            <a:endParaRPr lang="es-ES" dirty="0"/>
          </a:p>
        </p:txBody>
      </p:sp>
      <p:sp>
        <p:nvSpPr>
          <p:cNvPr id="14339" name="1 Título"/>
          <p:cNvSpPr>
            <a:spLocks noGrp="1"/>
          </p:cNvSpPr>
          <p:nvPr>
            <p:ph type="ctrTitle"/>
          </p:nvPr>
        </p:nvSpPr>
        <p:spPr>
          <a:xfrm>
            <a:off x="395288" y="1196975"/>
            <a:ext cx="8458200" cy="1470025"/>
          </a:xfrm>
        </p:spPr>
        <p:txBody>
          <a:bodyPr/>
          <a:lstStyle/>
          <a:p>
            <a:pPr eaLnBrk="1" hangingPunct="1"/>
            <a:r>
              <a:rPr lang="es-ES" smtClean="0"/>
              <a:t>Instituto del Niño y Adolescente del Uruguay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1368425" y="2743200"/>
            <a:ext cx="6480175" cy="16732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sp>
        <p:nvSpPr>
          <p:cNvPr id="15363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/>
              <a:t>Datos de la Población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1.Niños, Niñas y Adolescentes atendidos en la Institución por Edad, según  Sexo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4675" y="5732463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5365" name="9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515350" cy="258763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4213" y="1916113"/>
          <a:ext cx="7848871" cy="3744416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080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23964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37661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24838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41260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48802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78921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Gráfico 1. Evolución de la Población atendida en la Institución</a:t>
            </a:r>
          </a:p>
        </p:txBody>
      </p:sp>
      <p:sp>
        <p:nvSpPr>
          <p:cNvPr id="1638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588375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4675" y="594995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26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0825" y="1476375"/>
          <a:ext cx="8605838" cy="4673600"/>
        </p:xfrm>
        <a:graphic>
          <a:graphicData uri="http://schemas.openxmlformats.org/presentationml/2006/ole">
            <p:oleObj spid="_x0000_s1026" r:id="rId3" imgW="8608298" imgH="4676037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2.Niños, Niñas y Adolescentes atendidos, por Edad, según Modalidad de atención y Sexo</a:t>
            </a:r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850" y="6021388"/>
          <a:ext cx="8568952" cy="118872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Niño/a-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7415" name="10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4439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12" name="11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8313" y="1700213"/>
          <a:ext cx="8280921" cy="4176467"/>
        </p:xfrm>
        <a:graphic>
          <a:graphicData uri="http://schemas.openxmlformats.org/drawingml/2006/table">
            <a:tbl>
              <a:tblPr/>
              <a:tblGrid>
                <a:gridCol w="2842704"/>
                <a:gridCol w="686644"/>
                <a:gridCol w="741575"/>
                <a:gridCol w="741575"/>
                <a:gridCol w="741575"/>
                <a:gridCol w="741575"/>
                <a:gridCol w="741575"/>
                <a:gridCol w="1043698"/>
              </a:tblGrid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48236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11248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68599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23686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33294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291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24550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35305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879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4579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291</a:t>
                      </a:r>
                      <a:endParaRPr lang="es-ES" sz="11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49566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11468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2432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82236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3.Niños, Niñas y Adolescentes atendidos por Relación Institucional, según Modalidad de atención </a:t>
            </a:r>
          </a:p>
        </p:txBody>
      </p:sp>
      <p:sp>
        <p:nvSpPr>
          <p:cNvPr id="18435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5153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4213" y="1773238"/>
          <a:ext cx="7920878" cy="4251322"/>
        </p:xfrm>
        <a:graphic>
          <a:graphicData uri="http://schemas.openxmlformats.org/drawingml/2006/table">
            <a:tbl>
              <a:tblPr/>
              <a:tblGrid>
                <a:gridCol w="2952326"/>
                <a:gridCol w="936104"/>
                <a:gridCol w="1152128"/>
                <a:gridCol w="1008112"/>
                <a:gridCol w="875541"/>
                <a:gridCol w="996667"/>
              </a:tblGrid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488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7681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65385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68599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4579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11600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69799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82236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Gráfico 2. Distribución de la población atendida por Relación Institucional, según Modalidad de atención</a:t>
            </a:r>
          </a:p>
        </p:txBody>
      </p:sp>
      <p:sp>
        <p:nvSpPr>
          <p:cNvPr id="19459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3708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1 Gráfico"/>
          <p:cNvGraphicFramePr>
            <a:graphicFrameLocks noGrp="1"/>
          </p:cNvGraphicFramePr>
          <p:nvPr>
            <p:ph sz="quarter" idx="1"/>
          </p:nvPr>
        </p:nvGraphicFramePr>
        <p:xfrm>
          <a:off x="301625" y="1527174"/>
          <a:ext cx="8504238" cy="47593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4. Proyectos de atención por Relación Institucional, según Modalidad de atención</a:t>
            </a:r>
          </a:p>
        </p:txBody>
      </p:sp>
      <p:sp>
        <p:nvSpPr>
          <p:cNvPr id="2048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9390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28625" y="1714500"/>
          <a:ext cx="8320637" cy="3643338"/>
        </p:xfrm>
        <a:graphic>
          <a:graphicData uri="http://schemas.openxmlformats.org/drawingml/2006/table">
            <a:tbl>
              <a:tblPr/>
              <a:tblGrid>
                <a:gridCol w="2745364"/>
                <a:gridCol w="1254793"/>
                <a:gridCol w="1152128"/>
                <a:gridCol w="1008112"/>
                <a:gridCol w="1008112"/>
                <a:gridCol w="1152128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3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45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68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Gráfico 3. Distribución de Proyectos  por Modalidad, según Relación Institucional</a:t>
            </a:r>
          </a:p>
        </p:txBody>
      </p:sp>
      <p:sp>
        <p:nvSpPr>
          <p:cNvPr id="2150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9390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6" name="1 Gráfico"/>
          <p:cNvGraphicFramePr/>
          <p:nvPr/>
        </p:nvGraphicFramePr>
        <p:xfrm>
          <a:off x="1000100" y="1714488"/>
          <a:ext cx="6715172" cy="44291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5. Niños, Niñas y Adolescentes atendidos, por Unidad Organizacional, según Modalidad de atención</a:t>
            </a:r>
          </a:p>
        </p:txBody>
      </p:sp>
      <p:sp>
        <p:nvSpPr>
          <p:cNvPr id="22531" name="4 CuadroTexto"/>
          <p:cNvSpPr txBox="1">
            <a:spLocks noChangeArrowheads="1"/>
          </p:cNvSpPr>
          <p:nvPr/>
        </p:nvSpPr>
        <p:spPr bwMode="auto">
          <a:xfrm>
            <a:off x="539750" y="5157788"/>
            <a:ext cx="7704138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</p:txBody>
      </p:sp>
      <p:sp>
        <p:nvSpPr>
          <p:cNvPr id="22532" name="6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53188"/>
            <a:ext cx="8443913" cy="323850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750" y="1700213"/>
          <a:ext cx="8064897" cy="3228380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20400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68599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3030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4579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27910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54326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82236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2 Título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758825"/>
          </a:xfrm>
        </p:spPr>
        <p:txBody>
          <a:bodyPr/>
          <a:lstStyle/>
          <a:p>
            <a:pPr eaLnBrk="1" hangingPunct="1"/>
            <a:r>
              <a:rPr lang="es-ES" sz="2000" smtClean="0"/>
              <a:t>Gráfico 4. Distribución de la población atendida</a:t>
            </a:r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875"/>
            <a:ext cx="4500563" cy="758825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14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Gráfico 4.1 por Modalidad de atención, según Unidad Organizacional</a:t>
            </a: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3438" y="1412875"/>
            <a:ext cx="4500562" cy="758825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14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Gráfico 4.2 por Unidad Organizacional, según Modalidad de atención</a:t>
            </a:r>
          </a:p>
        </p:txBody>
      </p:sp>
      <p:sp>
        <p:nvSpPr>
          <p:cNvPr id="23557" name="7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53188"/>
            <a:ext cx="7651750" cy="323850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pic>
        <p:nvPicPr>
          <p:cNvPr id="2355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14563"/>
            <a:ext cx="4584700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14563"/>
            <a:ext cx="4357688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6. Proyectos de atención por Unidad Organizacional, según Modalidad de atención</a:t>
            </a:r>
          </a:p>
        </p:txBody>
      </p:sp>
      <p:sp>
        <p:nvSpPr>
          <p:cNvPr id="24579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53188"/>
            <a:ext cx="7507288" cy="323850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57188" y="1844675"/>
          <a:ext cx="8390934" cy="3727464"/>
        </p:xfrm>
        <a:graphic>
          <a:graphicData uri="http://schemas.openxmlformats.org/drawingml/2006/table">
            <a:tbl>
              <a:tblPr/>
              <a:tblGrid>
                <a:gridCol w="4142463"/>
                <a:gridCol w="1584176"/>
                <a:gridCol w="1296144"/>
                <a:gridCol w="1368151"/>
              </a:tblGrid>
              <a:tr h="8005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005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027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973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27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81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27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2 Título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758825"/>
          </a:xfrm>
        </p:spPr>
        <p:txBody>
          <a:bodyPr/>
          <a:lstStyle/>
          <a:p>
            <a:pPr eaLnBrk="1" hangingPunct="1"/>
            <a:r>
              <a:rPr lang="es-ES" sz="2000" smtClean="0"/>
              <a:t>Gráfico 5. Distribución de Proyectos por Unidad Organizacional, según Modalidad de atención</a:t>
            </a:r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875"/>
            <a:ext cx="4500563" cy="758825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14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Gráfico 5.1 por Modalidad de atención, según Unidad Organizacional</a:t>
            </a: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3438" y="1412875"/>
            <a:ext cx="4500562" cy="758825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14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Gráfico 5.2 por Unidad Organizacional, según Modalidad de atención</a:t>
            </a:r>
          </a:p>
        </p:txBody>
      </p:sp>
      <p:sp>
        <p:nvSpPr>
          <p:cNvPr id="25605" name="7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2280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pic>
        <p:nvPicPr>
          <p:cNvPr id="25606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357438"/>
            <a:ext cx="4157663" cy="387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2214563"/>
            <a:ext cx="4084638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xfrm>
            <a:off x="1368425" y="2743200"/>
            <a:ext cx="6480175" cy="16732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sp>
        <p:nvSpPr>
          <p:cNvPr id="26627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/>
              <a:t>Distribución según Modalidades y Perfiles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7. Niños, Niñas y Adolescentes atendidos en la Modalidad Atención a la Comunidad, por Relación Institucional, según Perfil</a:t>
            </a:r>
          </a:p>
        </p:txBody>
      </p:sp>
      <p:sp>
        <p:nvSpPr>
          <p:cNvPr id="27651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0835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71500" y="1393825"/>
          <a:ext cx="8143933" cy="4762993"/>
        </p:xfrm>
        <a:graphic>
          <a:graphicData uri="http://schemas.openxmlformats.org/drawingml/2006/table">
            <a:tbl>
              <a:tblPr/>
              <a:tblGrid>
                <a:gridCol w="3571900"/>
                <a:gridCol w="1357322"/>
                <a:gridCol w="1071570"/>
                <a:gridCol w="1071570"/>
                <a:gridCol w="1071571"/>
              </a:tblGrid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957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8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8. Proyectos en la Modalidad Atención a la Comunidad, por Relación Institucional, según Perfil</a:t>
            </a:r>
          </a:p>
        </p:txBody>
      </p:sp>
      <p:sp>
        <p:nvSpPr>
          <p:cNvPr id="28675" name="6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381750"/>
            <a:ext cx="8370888" cy="395288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285750" y="1500188"/>
          <a:ext cx="8572559" cy="4775442"/>
        </p:xfrm>
        <a:graphic>
          <a:graphicData uri="http://schemas.openxmlformats.org/drawingml/2006/table">
            <a:tbl>
              <a:tblPr/>
              <a:tblGrid>
                <a:gridCol w="3302544"/>
                <a:gridCol w="1319185"/>
                <a:gridCol w="1490880"/>
                <a:gridCol w="1167041"/>
                <a:gridCol w="1292909"/>
              </a:tblGrid>
              <a:tr h="38686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a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970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9. Niños, Niñas y Adolescentes atendidos en la Modalidad Atención a la Comunidad, por Unidad Organizacional, según Perfil</a:t>
            </a:r>
          </a:p>
        </p:txBody>
      </p:sp>
      <p:sp>
        <p:nvSpPr>
          <p:cNvPr id="29699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1549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1500" y="1714500"/>
          <a:ext cx="8072493" cy="4589753"/>
        </p:xfrm>
        <a:graphic>
          <a:graphicData uri="http://schemas.openxmlformats.org/drawingml/2006/table">
            <a:tbl>
              <a:tblPr/>
              <a:tblGrid>
                <a:gridCol w="4000528"/>
                <a:gridCol w="1571636"/>
                <a:gridCol w="1284620"/>
                <a:gridCol w="1215709"/>
              </a:tblGrid>
              <a:tr h="408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1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10. Proyectos en la Modalidad Atención a la Comunidad, por Unidad Organizacional, según Perfil</a:t>
            </a:r>
          </a:p>
        </p:txBody>
      </p:sp>
      <p:sp>
        <p:nvSpPr>
          <p:cNvPr id="3072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362825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428625" y="1643063"/>
          <a:ext cx="8215368" cy="4572026"/>
        </p:xfrm>
        <a:graphic>
          <a:graphicData uri="http://schemas.openxmlformats.org/drawingml/2006/table">
            <a:tbl>
              <a:tblPr/>
              <a:tblGrid>
                <a:gridCol w="3470242"/>
                <a:gridCol w="1959044"/>
                <a:gridCol w="1427519"/>
                <a:gridCol w="1358563"/>
              </a:tblGrid>
              <a:tr h="21482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a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482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3174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0835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71500" y="1714500"/>
          <a:ext cx="8072495" cy="4579051"/>
        </p:xfrm>
        <a:graphic>
          <a:graphicData uri="http://schemas.openxmlformats.org/drawingml/2006/table">
            <a:tbl>
              <a:tblPr/>
              <a:tblGrid>
                <a:gridCol w="4714908"/>
                <a:gridCol w="1143008"/>
                <a:gridCol w="1083401"/>
                <a:gridCol w="1131178"/>
              </a:tblGrid>
              <a:tr h="2768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68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682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68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82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8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8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8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8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8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8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8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8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65385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68599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12. Proyectos en la Modalidad Atención Integral de Tiempo Parcial, por Relación Institucional, según Perfil</a:t>
            </a:r>
          </a:p>
        </p:txBody>
      </p:sp>
      <p:sp>
        <p:nvSpPr>
          <p:cNvPr id="32771" name="6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1549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285750" y="1643063"/>
          <a:ext cx="8358276" cy="4388472"/>
        </p:xfrm>
        <a:graphic>
          <a:graphicData uri="http://schemas.openxmlformats.org/drawingml/2006/table">
            <a:tbl>
              <a:tblPr/>
              <a:tblGrid>
                <a:gridCol w="4179138"/>
                <a:gridCol w="1686319"/>
                <a:gridCol w="1444236"/>
                <a:gridCol w="1048583"/>
              </a:tblGrid>
              <a:tr h="2387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313" marR="8313" marT="83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13" marR="8313" marT="83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85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8313" marR="8313" marT="83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313" marR="8313" marT="83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313" marR="8313" marT="83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313" marR="8313" marT="83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1083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7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789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85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7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3379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6517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71500" y="1785938"/>
          <a:ext cx="8143933" cy="4429151"/>
        </p:xfrm>
        <a:graphic>
          <a:graphicData uri="http://schemas.openxmlformats.org/drawingml/2006/table">
            <a:tbl>
              <a:tblPr/>
              <a:tblGrid>
                <a:gridCol w="4143406"/>
                <a:gridCol w="1512142"/>
                <a:gridCol w="1131109"/>
                <a:gridCol w="1357276"/>
              </a:tblGrid>
              <a:tr h="4662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331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662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1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62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1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11051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1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1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1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1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1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1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62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1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1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20400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68599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14. Proyectos en la Modalidad Atención Integral de Tiempo Parcial por Unidad Organizacional, según Perfil</a:t>
            </a:r>
          </a:p>
        </p:txBody>
      </p:sp>
      <p:sp>
        <p:nvSpPr>
          <p:cNvPr id="34819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2199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85750" y="1714500"/>
          <a:ext cx="8429714" cy="4579771"/>
        </p:xfrm>
        <a:graphic>
          <a:graphicData uri="http://schemas.openxmlformats.org/drawingml/2006/table">
            <a:tbl>
              <a:tblPr/>
              <a:tblGrid>
                <a:gridCol w="4138252"/>
                <a:gridCol w="1652595"/>
                <a:gridCol w="1581321"/>
                <a:gridCol w="1057546"/>
              </a:tblGrid>
              <a:tr h="428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548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548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2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48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2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2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2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2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2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2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2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48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2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15. Niños, Niñas y Adolescentes atendidos en la Modalidad Alternativa Familiar, por Relación Institucional, según Perfil</a:t>
            </a:r>
          </a:p>
        </p:txBody>
      </p:sp>
      <p:sp>
        <p:nvSpPr>
          <p:cNvPr id="3584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231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1500" y="1928813"/>
          <a:ext cx="8001056" cy="3714776"/>
        </p:xfrm>
        <a:graphic>
          <a:graphicData uri="http://schemas.openxmlformats.org/drawingml/2006/table">
            <a:tbl>
              <a:tblPr/>
              <a:tblGrid>
                <a:gridCol w="3836870"/>
                <a:gridCol w="1520980"/>
                <a:gridCol w="1443047"/>
                <a:gridCol w="1200159"/>
              </a:tblGrid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16. Proyectos en la Modalidad Alternativa Familiar, por Relación Institucional, según Perfil</a:t>
            </a:r>
          </a:p>
        </p:txBody>
      </p:sp>
      <p:sp>
        <p:nvSpPr>
          <p:cNvPr id="3686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231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85750" y="1714500"/>
          <a:ext cx="8286840" cy="4580964"/>
        </p:xfrm>
        <a:graphic>
          <a:graphicData uri="http://schemas.openxmlformats.org/drawingml/2006/table">
            <a:tbl>
              <a:tblPr/>
              <a:tblGrid>
                <a:gridCol w="4070727"/>
                <a:gridCol w="1526523"/>
                <a:gridCol w="1375880"/>
                <a:gridCol w="1313710"/>
              </a:tblGrid>
              <a:tr h="5089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9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17. Niños, Niñas y Adolescentes atendidos en la Modalidad Alternativa Familiar, por Unidad Organizacional, según Perfil</a:t>
            </a:r>
          </a:p>
        </p:txBody>
      </p:sp>
      <p:sp>
        <p:nvSpPr>
          <p:cNvPr id="37891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8676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42938" y="1857375"/>
          <a:ext cx="7929619" cy="3500464"/>
        </p:xfrm>
        <a:graphic>
          <a:graphicData uri="http://schemas.openxmlformats.org/drawingml/2006/table">
            <a:tbl>
              <a:tblPr/>
              <a:tblGrid>
                <a:gridCol w="3802613"/>
                <a:gridCol w="1555238"/>
                <a:gridCol w="1214446"/>
                <a:gridCol w="1357322"/>
              </a:tblGrid>
              <a:tr h="4375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75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375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75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75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75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75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5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18. Proyectos en la Modalidad Alternativa Familiar  por Unidad Organizacional, según Perfil</a:t>
            </a:r>
          </a:p>
        </p:txBody>
      </p:sp>
      <p:sp>
        <p:nvSpPr>
          <p:cNvPr id="38915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2913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42938" y="1785938"/>
          <a:ext cx="7858179" cy="4179123"/>
        </p:xfrm>
        <a:graphic>
          <a:graphicData uri="http://schemas.openxmlformats.org/drawingml/2006/table">
            <a:tbl>
              <a:tblPr/>
              <a:tblGrid>
                <a:gridCol w="3929089"/>
                <a:gridCol w="1428760"/>
                <a:gridCol w="1260275"/>
                <a:gridCol w="1240055"/>
              </a:tblGrid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39939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2199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71500" y="1571625"/>
          <a:ext cx="8001055" cy="4729808"/>
        </p:xfrm>
        <a:graphic>
          <a:graphicData uri="http://schemas.openxmlformats.org/drawingml/2006/table">
            <a:tbl>
              <a:tblPr/>
              <a:tblGrid>
                <a:gridCol w="4337328"/>
                <a:gridCol w="1306273"/>
                <a:gridCol w="1071570"/>
                <a:gridCol w="1285884"/>
              </a:tblGrid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378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94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94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9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20. Proyectos en la Modalidad Atención Integral de Tiempo Completo, por Relación Institucional, según Perfil</a:t>
            </a:r>
          </a:p>
        </p:txBody>
      </p:sp>
      <p:sp>
        <p:nvSpPr>
          <p:cNvPr id="4096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2199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85750" y="1714500"/>
          <a:ext cx="8501151" cy="4429142"/>
        </p:xfrm>
        <a:graphic>
          <a:graphicData uri="http://schemas.openxmlformats.org/drawingml/2006/table">
            <a:tbl>
              <a:tblPr/>
              <a:tblGrid>
                <a:gridCol w="3774838"/>
                <a:gridCol w="1519739"/>
                <a:gridCol w="1491430"/>
                <a:gridCol w="1715144"/>
              </a:tblGrid>
              <a:tr h="449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292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05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05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5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5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5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5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5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11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11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5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5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5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11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4198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5803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42938" y="1714500"/>
          <a:ext cx="7929617" cy="4500594"/>
        </p:xfrm>
        <a:graphic>
          <a:graphicData uri="http://schemas.openxmlformats.org/drawingml/2006/table">
            <a:tbl>
              <a:tblPr/>
              <a:tblGrid>
                <a:gridCol w="4071966"/>
                <a:gridCol w="1357322"/>
                <a:gridCol w="1214446"/>
                <a:gridCol w="1285883"/>
              </a:tblGrid>
              <a:tr h="50006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2045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3030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4579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22. Proyectos en la Modalidad Atención Integral de Tiempo Completo por Unidad Organizacional, según Perfil</a:t>
            </a:r>
          </a:p>
        </p:txBody>
      </p:sp>
      <p:sp>
        <p:nvSpPr>
          <p:cNvPr id="43011" name="6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9390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00063" y="1714500"/>
          <a:ext cx="8143933" cy="4572030"/>
        </p:xfrm>
        <a:graphic>
          <a:graphicData uri="http://schemas.openxmlformats.org/drawingml/2006/table">
            <a:tbl>
              <a:tblPr/>
              <a:tblGrid>
                <a:gridCol w="4143404"/>
                <a:gridCol w="1714512"/>
                <a:gridCol w="1239589"/>
                <a:gridCol w="1046428"/>
              </a:tblGrid>
              <a:tr h="474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514" marR="8514" marT="85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8514" marR="8514" marT="85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514" marR="8514" marT="85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514" marR="8514" marT="85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74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8514" marR="8514" marT="85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8514" marR="8514" marT="85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8514" marR="8514" marT="85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514" marR="8514" marT="85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1368425" y="2743200"/>
            <a:ext cx="6480175" cy="16732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sp>
        <p:nvSpPr>
          <p:cNvPr id="44035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/>
              <a:t>Información por Departamentos</a:t>
            </a:r>
            <a:endParaRPr lang="es-ES" baseline="30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23. Distribución de Población y Proyectos en Artigas, según Modalidad y Perfil</a:t>
            </a:r>
          </a:p>
        </p:txBody>
      </p:sp>
      <p:sp>
        <p:nvSpPr>
          <p:cNvPr id="45059" name="7 CuadroTexto"/>
          <p:cNvSpPr txBox="1">
            <a:spLocks noChangeArrowheads="1"/>
          </p:cNvSpPr>
          <p:nvPr/>
        </p:nvSpPr>
        <p:spPr bwMode="auto">
          <a:xfrm>
            <a:off x="755650" y="5805488"/>
            <a:ext cx="74882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</a:p>
        </p:txBody>
      </p:sp>
      <p:sp>
        <p:nvSpPr>
          <p:cNvPr id="45060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962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42938" y="1714500"/>
          <a:ext cx="7929618" cy="3896880"/>
        </p:xfrm>
        <a:graphic>
          <a:graphicData uri="http://schemas.openxmlformats.org/drawingml/2006/table">
            <a:tbl>
              <a:tblPr/>
              <a:tblGrid>
                <a:gridCol w="4000528"/>
                <a:gridCol w="2214578"/>
                <a:gridCol w="1714512"/>
              </a:tblGrid>
              <a:tr h="4911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5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24. Distribución de Población y Proyectos Canelones, según Modalidad y Perfil</a:t>
            </a:r>
          </a:p>
        </p:txBody>
      </p:sp>
      <p:sp>
        <p:nvSpPr>
          <p:cNvPr id="4608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0121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71500" y="1736725"/>
          <a:ext cx="8072494" cy="4267200"/>
        </p:xfrm>
        <a:graphic>
          <a:graphicData uri="http://schemas.openxmlformats.org/drawingml/2006/table">
            <a:tbl>
              <a:tblPr/>
              <a:tblGrid>
                <a:gridCol w="4071966"/>
                <a:gridCol w="2071702"/>
                <a:gridCol w="1928826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Canelones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25. Distribución de Población y Proyectos en Cerro Largo, según Modalidad y Perfil</a:t>
            </a:r>
          </a:p>
        </p:txBody>
      </p:sp>
      <p:sp>
        <p:nvSpPr>
          <p:cNvPr id="4710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867650" cy="8350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71500" y="1622425"/>
          <a:ext cx="8072494" cy="4592663"/>
        </p:xfrm>
        <a:graphic>
          <a:graphicData uri="http://schemas.openxmlformats.org/drawingml/2006/table">
            <a:tbl>
              <a:tblPr/>
              <a:tblGrid>
                <a:gridCol w="4071966"/>
                <a:gridCol w="2286016"/>
                <a:gridCol w="1714512"/>
              </a:tblGrid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Cerro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26. Distribución de Población y Proyectos en Colonia, según Modalidad y Perfil</a:t>
            </a:r>
          </a:p>
        </p:txBody>
      </p:sp>
      <p:sp>
        <p:nvSpPr>
          <p:cNvPr id="48131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6517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71500" y="1873250"/>
          <a:ext cx="8143931" cy="4053840"/>
        </p:xfrm>
        <a:graphic>
          <a:graphicData uri="http://schemas.openxmlformats.org/drawingml/2006/table">
            <a:tbl>
              <a:tblPr/>
              <a:tblGrid>
                <a:gridCol w="4071966"/>
                <a:gridCol w="2167626"/>
                <a:gridCol w="1904339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Colonia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27. Distribución de Población y Proyectos en Durazno, según Modalidad y Perfil</a:t>
            </a:r>
          </a:p>
        </p:txBody>
      </p:sp>
      <p:sp>
        <p:nvSpPr>
          <p:cNvPr id="49155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9390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42938" y="1714500"/>
          <a:ext cx="8001055" cy="4143407"/>
        </p:xfrm>
        <a:graphic>
          <a:graphicData uri="http://schemas.openxmlformats.org/drawingml/2006/table">
            <a:tbl>
              <a:tblPr/>
              <a:tblGrid>
                <a:gridCol w="4000528"/>
                <a:gridCol w="2129598"/>
                <a:gridCol w="1870929"/>
              </a:tblGrid>
              <a:tr h="4361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Durazno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28. Distribución de Población y Proyectos en Flores, según Modalidad y Perfil</a:t>
            </a:r>
          </a:p>
        </p:txBody>
      </p:sp>
      <p:sp>
        <p:nvSpPr>
          <p:cNvPr id="50179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53188"/>
            <a:ext cx="7796213" cy="323850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00063" y="1714500"/>
          <a:ext cx="8072494" cy="4357712"/>
        </p:xfrm>
        <a:graphic>
          <a:graphicData uri="http://schemas.openxmlformats.org/drawingml/2006/table">
            <a:tbl>
              <a:tblPr/>
              <a:tblGrid>
                <a:gridCol w="4071966"/>
                <a:gridCol w="2071702"/>
                <a:gridCol w="1928826"/>
              </a:tblGrid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Flores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29. Distribución de Población y Proyectos en Florida, según Modalidad y Perfil</a:t>
            </a:r>
          </a:p>
        </p:txBody>
      </p:sp>
      <p:sp>
        <p:nvSpPr>
          <p:cNvPr id="5120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962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71500" y="1801813"/>
          <a:ext cx="8072492" cy="4053840"/>
        </p:xfrm>
        <a:graphic>
          <a:graphicData uri="http://schemas.openxmlformats.org/drawingml/2006/table">
            <a:tbl>
              <a:tblPr/>
              <a:tblGrid>
                <a:gridCol w="4071965"/>
                <a:gridCol w="2112893"/>
                <a:gridCol w="1887634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Florida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30. Distribución de Población y Proyectos en Lavalleja, según Modalidad y Perfil</a:t>
            </a:r>
          </a:p>
        </p:txBody>
      </p:sp>
      <p:sp>
        <p:nvSpPr>
          <p:cNvPr id="5222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231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00063" y="1714500"/>
          <a:ext cx="8143931" cy="4429152"/>
        </p:xfrm>
        <a:graphic>
          <a:graphicData uri="http://schemas.openxmlformats.org/drawingml/2006/table">
            <a:tbl>
              <a:tblPr/>
              <a:tblGrid>
                <a:gridCol w="4286280"/>
                <a:gridCol w="2143140"/>
                <a:gridCol w="1714511"/>
              </a:tblGrid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31. Distribución de Población y Proyectos en Maldonado, según Modalidad y Perfil</a:t>
            </a:r>
          </a:p>
        </p:txBody>
      </p:sp>
      <p:sp>
        <p:nvSpPr>
          <p:cNvPr id="53251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8676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71500" y="1643063"/>
          <a:ext cx="8143932" cy="4693920"/>
        </p:xfrm>
        <a:graphic>
          <a:graphicData uri="http://schemas.openxmlformats.org/drawingml/2006/table">
            <a:tbl>
              <a:tblPr/>
              <a:tblGrid>
                <a:gridCol w="4071966"/>
                <a:gridCol w="1928826"/>
                <a:gridCol w="2143140"/>
              </a:tblGrid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Maldonado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Educativo, recreativo y social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Pequeño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0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400" smtClean="0">
                <a:solidFill>
                  <a:srgbClr val="7B9899"/>
                </a:solidFill>
              </a:rPr>
              <a:t>Cuadro 32. Distribución de Población y Proyectos en Montevideo según Unidad Organizacional</a:t>
            </a:r>
          </a:p>
        </p:txBody>
      </p:sp>
      <p:sp>
        <p:nvSpPr>
          <p:cNvPr id="54275" name="2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381750"/>
            <a:ext cx="8083550" cy="395288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28625" y="1428750"/>
          <a:ext cx="8001056" cy="4813858"/>
        </p:xfrm>
        <a:graphic>
          <a:graphicData uri="http://schemas.openxmlformats.org/drawingml/2006/table">
            <a:tbl>
              <a:tblPr/>
              <a:tblGrid>
                <a:gridCol w="4000528"/>
                <a:gridCol w="2000264"/>
                <a:gridCol w="2000264"/>
              </a:tblGrid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Adicciones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Departamento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Departamento de Adopciones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Direcciones Regionales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División Atención Integral a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División 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División 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11051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División 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10609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División Jurídica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División Protección Integral a la Infancia y Adolescencia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74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División Protección Integral en Contexto Familiar y Comunitario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74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Programa de Explotación Sexual Comercial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Proyectos Educativos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Sub Dirección General Técnica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27910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33. Distribución de Población y Proyectos en Paysandú, según Modalidad y Perfil</a:t>
            </a:r>
          </a:p>
        </p:txBody>
      </p:sp>
      <p:sp>
        <p:nvSpPr>
          <p:cNvPr id="55299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231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42938" y="1657350"/>
          <a:ext cx="7929619" cy="4693920"/>
        </p:xfrm>
        <a:graphic>
          <a:graphicData uri="http://schemas.openxmlformats.org/drawingml/2006/table">
            <a:tbl>
              <a:tblPr/>
              <a:tblGrid>
                <a:gridCol w="4000530"/>
                <a:gridCol w="2071702"/>
                <a:gridCol w="1857387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Paysandú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Acogimiento </a:t>
                      </a:r>
                      <a:r>
                        <a:rPr lang="es-ES" sz="1400" b="0" i="0" u="none" strike="noStrike" baseline="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ES" sz="1400" b="0" i="0" u="none" strike="noStrike" baseline="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Completo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34. Distribución de Población y Proyectos en Río Negro, según Modalidad y Perfil</a:t>
            </a:r>
          </a:p>
        </p:txBody>
      </p:sp>
      <p:sp>
        <p:nvSpPr>
          <p:cNvPr id="56323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5803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71500" y="1785938"/>
          <a:ext cx="8072492" cy="4053840"/>
        </p:xfrm>
        <a:graphic>
          <a:graphicData uri="http://schemas.openxmlformats.org/drawingml/2006/table">
            <a:tbl>
              <a:tblPr/>
              <a:tblGrid>
                <a:gridCol w="3522227"/>
                <a:gridCol w="1336017"/>
                <a:gridCol w="3214248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Río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Negro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35. Distribución de Población y Proyectos en Rivera, según Modalidad y Perfil</a:t>
            </a:r>
          </a:p>
        </p:txBody>
      </p:sp>
      <p:sp>
        <p:nvSpPr>
          <p:cNvPr id="57347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8676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714375" y="1847850"/>
          <a:ext cx="7858180" cy="4053840"/>
        </p:xfrm>
        <a:graphic>
          <a:graphicData uri="http://schemas.openxmlformats.org/drawingml/2006/table">
            <a:tbl>
              <a:tblPr/>
              <a:tblGrid>
                <a:gridCol w="3929090"/>
                <a:gridCol w="1857388"/>
                <a:gridCol w="2071702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Rivera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Completo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36. Distribución de Población y Proyectos en Rocha, según Modalidad y Perfil</a:t>
            </a:r>
          </a:p>
        </p:txBody>
      </p:sp>
      <p:sp>
        <p:nvSpPr>
          <p:cNvPr id="58371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962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71500" y="1943100"/>
          <a:ext cx="8072493" cy="3840480"/>
        </p:xfrm>
        <a:graphic>
          <a:graphicData uri="http://schemas.openxmlformats.org/drawingml/2006/table">
            <a:tbl>
              <a:tblPr/>
              <a:tblGrid>
                <a:gridCol w="4071966"/>
                <a:gridCol w="1928826"/>
                <a:gridCol w="2071701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37. Distribución de Población y Proyectos en Salto, según Modalidad y Perfil</a:t>
            </a:r>
          </a:p>
        </p:txBody>
      </p:sp>
      <p:sp>
        <p:nvSpPr>
          <p:cNvPr id="5939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4358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42938" y="1717675"/>
          <a:ext cx="8001057" cy="4191000"/>
        </p:xfrm>
        <a:graphic>
          <a:graphicData uri="http://schemas.openxmlformats.org/drawingml/2006/table">
            <a:tbl>
              <a:tblPr/>
              <a:tblGrid>
                <a:gridCol w="3519952"/>
                <a:gridCol w="1315711"/>
                <a:gridCol w="3165394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Salto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Completo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38. Distribución de Población y Proyectos en San José, según Modalidad y Perfil</a:t>
            </a:r>
          </a:p>
        </p:txBody>
      </p:sp>
      <p:sp>
        <p:nvSpPr>
          <p:cNvPr id="60419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6517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714375" y="1752600"/>
          <a:ext cx="7858180" cy="4267200"/>
        </p:xfrm>
        <a:graphic>
          <a:graphicData uri="http://schemas.openxmlformats.org/drawingml/2006/table">
            <a:tbl>
              <a:tblPr/>
              <a:tblGrid>
                <a:gridCol w="3929090"/>
                <a:gridCol w="2000264"/>
                <a:gridCol w="1928826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San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José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39. Distribución de Población y Proyectos en Soriano, según Modalidad y Perfil</a:t>
            </a:r>
          </a:p>
        </p:txBody>
      </p:sp>
      <p:sp>
        <p:nvSpPr>
          <p:cNvPr id="61443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4439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57188" y="1428750"/>
          <a:ext cx="8072492" cy="4907280"/>
        </p:xfrm>
        <a:graphic>
          <a:graphicData uri="http://schemas.openxmlformats.org/drawingml/2006/table">
            <a:tbl>
              <a:tblPr/>
              <a:tblGrid>
                <a:gridCol w="3522227"/>
                <a:gridCol w="1336017"/>
                <a:gridCol w="3214248"/>
              </a:tblGrid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Soriano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Cuidadoras de Primera Atención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Fliar-Flia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2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40. Distribución de Población y Proyectos en Tacuarembó, según Modalidad y Perfil</a:t>
            </a:r>
          </a:p>
        </p:txBody>
      </p:sp>
      <p:sp>
        <p:nvSpPr>
          <p:cNvPr id="62467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4439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42938" y="1714500"/>
          <a:ext cx="7929619" cy="4143410"/>
        </p:xfrm>
        <a:graphic>
          <a:graphicData uri="http://schemas.openxmlformats.org/drawingml/2006/table">
            <a:tbl>
              <a:tblPr/>
              <a:tblGrid>
                <a:gridCol w="4071966"/>
                <a:gridCol w="2143140"/>
                <a:gridCol w="1714513"/>
              </a:tblGrid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41. Distribución de Población y Proyectos en Treinta y Tres, según Modalidad y Perfil</a:t>
            </a:r>
          </a:p>
        </p:txBody>
      </p:sp>
      <p:sp>
        <p:nvSpPr>
          <p:cNvPr id="63491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2280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42938" y="1785938"/>
          <a:ext cx="8001055" cy="4449002"/>
        </p:xfrm>
        <a:graphic>
          <a:graphicData uri="http://schemas.openxmlformats.org/drawingml/2006/table">
            <a:tbl>
              <a:tblPr/>
              <a:tblGrid>
                <a:gridCol w="4000528"/>
                <a:gridCol w="2143140"/>
                <a:gridCol w="1857387"/>
              </a:tblGrid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Treinta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y Tres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Acogimiento </a:t>
                      </a:r>
                      <a:r>
                        <a:rPr lang="es-ES" sz="1400" b="0" i="0" u="none" strike="noStrike" baseline="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– </a:t>
                      </a:r>
                      <a:r>
                        <a:rPr lang="es-ES" sz="1400" b="0" i="0" u="none" strike="noStrike" baseline="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ampliada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1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xfrm>
            <a:off x="1368425" y="2743200"/>
            <a:ext cx="6480175" cy="16732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sp>
        <p:nvSpPr>
          <p:cNvPr id="64515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/>
              <a:t>Sistema de Responsabilidad Penal Adolescente (SIRPA)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65539" name="6 CuadroTexto"/>
          <p:cNvSpPr txBox="1">
            <a:spLocks noChangeArrowheads="1"/>
          </p:cNvSpPr>
          <p:nvPr/>
        </p:nvSpPr>
        <p:spPr bwMode="auto">
          <a:xfrm>
            <a:off x="755650" y="5805488"/>
            <a:ext cx="74882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latin typeface="Calibri" pitchFamily="34" charset="0"/>
                <a:cs typeface="Arial" charset="0"/>
              </a:rPr>
              <a:t>*Estos jóvenes a su vez reciben atenciones recreativas y de capacitación, que se detallan en los Cuadros 46 y 47</a:t>
            </a:r>
          </a:p>
        </p:txBody>
      </p:sp>
      <p:sp>
        <p:nvSpPr>
          <p:cNvPr id="65540" name="7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250825" y="6381750"/>
            <a:ext cx="7867650" cy="2508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8313" y="1773238"/>
          <a:ext cx="8208912" cy="3888432"/>
        </p:xfrm>
        <a:graphic>
          <a:graphicData uri="http://schemas.openxmlformats.org/drawingml/2006/table">
            <a:tbl>
              <a:tblPr/>
              <a:tblGrid>
                <a:gridCol w="3672408"/>
                <a:gridCol w="1656184"/>
                <a:gridCol w="1224136"/>
                <a:gridCol w="1656184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43. Proyectos dependientes de SIRPA en los que se cumplen Medidas Judiciales, por Relación Institucional, según Tipo de Medidas</a:t>
            </a:r>
          </a:p>
        </p:txBody>
      </p:sp>
      <p:sp>
        <p:nvSpPr>
          <p:cNvPr id="6656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0835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773238"/>
          <a:ext cx="8136903" cy="4320481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44. Adolescentes atendidos en SIRPA, por Unidad Organizacional, según Tipo de Medidas</a:t>
            </a:r>
          </a:p>
        </p:txBody>
      </p:sp>
      <p:sp>
        <p:nvSpPr>
          <p:cNvPr id="67587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8676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700213"/>
          <a:ext cx="8064897" cy="4464495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45. Proyectos dependientes de SIRPA en los que se cumplen Medidas Judiciales, según Unidad Organizacional y Tipo de Medida</a:t>
            </a:r>
          </a:p>
        </p:txBody>
      </p:sp>
      <p:sp>
        <p:nvSpPr>
          <p:cNvPr id="68611" name="6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362825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773238"/>
          <a:ext cx="8064895" cy="4248474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46. Adolescentes atendidos en SIRPA que participan de Proyectos de apoyo, por Relación Institucional, Áreas de trabajo de los Proyectos</a:t>
            </a:r>
          </a:p>
        </p:txBody>
      </p:sp>
      <p:sp>
        <p:nvSpPr>
          <p:cNvPr id="69635" name="4 CuadroTexto"/>
          <p:cNvSpPr txBox="1">
            <a:spLocks noChangeArrowheads="1"/>
          </p:cNvSpPr>
          <p:nvPr/>
        </p:nvSpPr>
        <p:spPr bwMode="auto">
          <a:xfrm>
            <a:off x="971550" y="5445125"/>
            <a:ext cx="7416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</a:p>
        </p:txBody>
      </p:sp>
      <p:sp>
        <p:nvSpPr>
          <p:cNvPr id="69636" name="6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0754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188" y="1773238"/>
          <a:ext cx="7992887" cy="3528390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47. Proyectos de apoyo a la población atendida en SIRPA, por Relación Institucional, según Área de Trabajo</a:t>
            </a:r>
          </a:p>
        </p:txBody>
      </p:sp>
      <p:sp>
        <p:nvSpPr>
          <p:cNvPr id="70659" name="7 CuadroTexto"/>
          <p:cNvSpPr txBox="1">
            <a:spLocks noChangeArrowheads="1"/>
          </p:cNvSpPr>
          <p:nvPr/>
        </p:nvSpPr>
        <p:spPr bwMode="auto">
          <a:xfrm>
            <a:off x="971550" y="5876925"/>
            <a:ext cx="74168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latin typeface="Calibri" pitchFamily="34" charset="0"/>
              </a:rPr>
              <a:t>*La totalidad de los Proyectos de apoyo están ubicados en Montevideo</a:t>
            </a:r>
          </a:p>
        </p:txBody>
      </p:sp>
      <p:sp>
        <p:nvSpPr>
          <p:cNvPr id="70660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8676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916113"/>
          <a:ext cx="7992889" cy="3744417"/>
        </p:xfrm>
        <a:graphic>
          <a:graphicData uri="http://schemas.openxmlformats.org/drawingml/2006/table">
            <a:tbl>
              <a:tblPr/>
              <a:tblGrid>
                <a:gridCol w="3096344"/>
                <a:gridCol w="1152128"/>
                <a:gridCol w="1080120"/>
                <a:gridCol w="1008112"/>
                <a:gridCol w="1656185"/>
              </a:tblGrid>
              <a:tr h="832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32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32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800" smtClean="0"/>
              <a:t>Notas</a:t>
            </a:r>
          </a:p>
        </p:txBody>
      </p:sp>
      <p:sp>
        <p:nvSpPr>
          <p:cNvPr id="71683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684" name="1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 eaLnBrk="1" hangingPunct="1"/>
            <a:r>
              <a:rPr lang="es-ES" sz="180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 eaLnBrk="1" hangingPunct="1"/>
            <a:endParaRPr lang="es-ES" sz="1800" smtClean="0"/>
          </a:p>
          <a:p>
            <a:pPr algn="just" eaLnBrk="1" hangingPunct="1"/>
            <a:r>
              <a:rPr lang="es-ES" sz="180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pPr eaLnBrk="1" hangingPunct="1"/>
            <a:endParaRPr lang="es-ES" sz="1800" smtClean="0"/>
          </a:p>
          <a:p>
            <a:pPr eaLnBrk="1" hangingPunct="1">
              <a:buFont typeface="Wingdings 2" pitchFamily="18" charset="2"/>
              <a:buNone/>
            </a:pPr>
            <a:endParaRPr lang="es-ES" sz="1800" smtClean="0"/>
          </a:p>
          <a:p>
            <a:pPr eaLnBrk="1" hangingPunct="1"/>
            <a:endParaRPr lang="es-ES" sz="1800" smtClean="0"/>
          </a:p>
          <a:p>
            <a:pPr eaLnBrk="1" hangingPunct="1"/>
            <a:endParaRPr lang="es-ES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ivil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  <a:fontScheme name="Civil">
    <a:majorFont>
      <a:latin typeface="Georgia"/>
      <a:ea typeface=""/>
      <a:cs typeface=""/>
      <a:font script="Jpan" typeface="ＭＳ Ｐゴシック"/>
      <a:font script="Hang" typeface="돋움"/>
      <a:font script="Hans" typeface="方正舒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Georgia"/>
      <a:ea typeface=""/>
      <a:cs typeface=""/>
      <a:font script="Jpan" typeface="ＭＳ Ｐ明朝"/>
      <a:font script="Hang" typeface="바탕"/>
      <a:font script="Hans" typeface="方正舒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Civil">
    <a:fillStyleLst>
      <a:solidFill>
        <a:schemeClr val="phClr"/>
      </a:solidFill>
      <a:solidFill>
        <a:schemeClr val="phClr">
          <a:tint val="45000"/>
        </a:schemeClr>
      </a:solidFill>
      <a:solidFill>
        <a:schemeClr val="phClr">
          <a:tint val="95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1429" cap="flat" cmpd="sng" algn="ctr">
        <a:solidFill>
          <a:schemeClr val="phClr"/>
        </a:solidFill>
        <a:prstDash val="sysDash"/>
      </a:ln>
      <a:ln w="200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254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phClr">
              <a:shade val="70000"/>
              <a:satMod val="105000"/>
            </a:schemeClr>
          </a:contourClr>
        </a:sp3d>
      </a:effectStyle>
      <a:effectStyle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phClr"/>
          </a:contourClr>
        </a:sp3d>
      </a:effectStyle>
    </a:effectStyleLst>
    <a:bgFillStyleLst>
      <a:solidFill>
        <a:schemeClr val="phClr"/>
      </a:solidFill>
      <a:blipFill>
        <a:blip xmlns:r="http://schemas.openxmlformats.org/officeDocument/2006/relationships" r:embed="rId1">
          <a:duotone>
            <a:schemeClr val="phClr">
              <a:shade val="70000"/>
              <a:satMod val="115000"/>
            </a:schemeClr>
            <a:schemeClr val="phClr">
              <a:tint val="85000"/>
            </a:schemeClr>
          </a:duotone>
        </a:blip>
        <a:tile tx="0" ty="0" sx="85000" sy="85000" flip="none" algn="tl"/>
      </a:blipFill>
      <a:blipFill>
        <a:blip xmlns:r="http://schemas.openxmlformats.org/officeDocument/2006/relationships" r:embed="rId2">
          <a:duotone>
            <a:schemeClr val="phClr">
              <a:shade val="65000"/>
              <a:satMod val="115000"/>
            </a:schemeClr>
            <a:schemeClr val="phClr">
              <a:tint val="85000"/>
            </a:schemeClr>
          </a:duotone>
        </a:blip>
        <a:tile tx="0" ty="0" sx="65000" sy="65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2413</TotalTime>
  <Words>6166</Words>
  <Application>Microsoft Office PowerPoint</Application>
  <PresentationFormat>Presentación en pantalla (4:3)</PresentationFormat>
  <Paragraphs>2429</Paragraphs>
  <Slides>58</Slides>
  <Notes>3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Civil</vt:lpstr>
      <vt:lpstr>Hoja de cálculo de Microsoft Office Excel 97-2003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vpereyra</dc:creator>
  <cp:lastModifiedBy>virginia</cp:lastModifiedBy>
  <cp:revision>278</cp:revision>
  <dcterms:created xsi:type="dcterms:W3CDTF">2014-03-17T15:45:29Z</dcterms:created>
  <dcterms:modified xsi:type="dcterms:W3CDTF">2014-07-22T11:58:35Z</dcterms:modified>
</cp:coreProperties>
</file>