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0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8" r:id="rId34"/>
    <p:sldId id="300" r:id="rId35"/>
    <p:sldId id="302" r:id="rId36"/>
    <p:sldId id="304" r:id="rId37"/>
    <p:sldId id="306" r:id="rId38"/>
    <p:sldId id="308" r:id="rId39"/>
    <p:sldId id="310" r:id="rId40"/>
    <p:sldId id="312" r:id="rId41"/>
    <p:sldId id="334" r:id="rId42"/>
    <p:sldId id="314" r:id="rId43"/>
    <p:sldId id="316" r:id="rId44"/>
    <p:sldId id="318" r:id="rId45"/>
    <p:sldId id="320" r:id="rId46"/>
    <p:sldId id="322" r:id="rId47"/>
    <p:sldId id="324" r:id="rId48"/>
    <p:sldId id="326" r:id="rId49"/>
    <p:sldId id="328" r:id="rId50"/>
    <p:sldId id="330" r:id="rId51"/>
    <p:sldId id="332" r:id="rId52"/>
    <p:sldId id="284" r:id="rId53"/>
    <p:sldId id="285" r:id="rId54"/>
    <p:sldId id="286" r:id="rId55"/>
    <p:sldId id="287" r:id="rId56"/>
    <p:sldId id="288" r:id="rId57"/>
    <p:sldId id="289" r:id="rId58"/>
    <p:sldId id="292" r:id="rId5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40" autoAdjust="0"/>
    <p:restoredTop sz="94660"/>
  </p:normalViewPr>
  <p:slideViewPr>
    <p:cSldViewPr>
      <p:cViewPr>
        <p:scale>
          <a:sx n="71" d="100"/>
          <a:sy n="71" d="100"/>
        </p:scale>
        <p:origin x="-2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Estudio%20de%20Poblaci&#243;n%20y%20Proyectos\Mar2014\Poblaci&#243;n%20Mar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An&#225;lisis\Estudio%20de%20Poblaci&#243;n%20y%20Proyectos\3.Mar2014\Proyectos%20Marzo%202014%20I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view3D>
      <c:rAngAx val="1"/>
    </c:view3D>
    <c:plotArea>
      <c:layout>
        <c:manualLayout>
          <c:layoutTarget val="inner"/>
          <c:xMode val="edge"/>
          <c:yMode val="edge"/>
          <c:x val="2.7786734096576352E-2"/>
          <c:y val="4.2291557305336833E-2"/>
          <c:w val="0.93099769785370701"/>
          <c:h val="0.74117147856518384"/>
        </c:manualLayout>
      </c:layout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Cantidad de Niños, Niñas y Adolescentes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Oct 2013</c:v>
                </c:pt>
                <c:pt idx="1">
                  <c:v>Nov 2013</c:v>
                </c:pt>
                <c:pt idx="2">
                  <c:v>Dic 2013</c:v>
                </c:pt>
                <c:pt idx="3">
                  <c:v>Ene 2014</c:v>
                </c:pt>
                <c:pt idx="4">
                  <c:v>Feb 2014</c:v>
                </c:pt>
                <c:pt idx="5">
                  <c:v>Mar 2014</c:v>
                </c:pt>
              </c:strCache>
            </c:strRef>
          </c:cat>
          <c:val>
            <c:numRef>
              <c:f>Hoja1!$B$2:$B$7</c:f>
              <c:numCache>
                <c:formatCode>#,##0</c:formatCode>
                <c:ptCount val="6"/>
                <c:pt idx="0">
                  <c:v>76800</c:v>
                </c:pt>
                <c:pt idx="1">
                  <c:v>77424</c:v>
                </c:pt>
                <c:pt idx="2">
                  <c:v>77802</c:v>
                </c:pt>
                <c:pt idx="3" formatCode="General">
                  <c:v>77112</c:v>
                </c:pt>
                <c:pt idx="4" formatCode="General">
                  <c:v>77305</c:v>
                </c:pt>
                <c:pt idx="5" formatCode="General">
                  <c:v>79189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Oct 2013</c:v>
                </c:pt>
                <c:pt idx="1">
                  <c:v>Nov 2013</c:v>
                </c:pt>
                <c:pt idx="2">
                  <c:v>Dic 2013</c:v>
                </c:pt>
                <c:pt idx="3">
                  <c:v>Ene 2014</c:v>
                </c:pt>
                <c:pt idx="4">
                  <c:v>Feb 2014</c:v>
                </c:pt>
                <c:pt idx="5">
                  <c:v>Mar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Oct 2013</c:v>
                </c:pt>
                <c:pt idx="1">
                  <c:v>Nov 2013</c:v>
                </c:pt>
                <c:pt idx="2">
                  <c:v>Dic 2013</c:v>
                </c:pt>
                <c:pt idx="3">
                  <c:v>Ene 2014</c:v>
                </c:pt>
                <c:pt idx="4">
                  <c:v>Feb 2014</c:v>
                </c:pt>
                <c:pt idx="5">
                  <c:v>Mar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73283072"/>
        <c:axId val="73284608"/>
        <c:axId val="0"/>
      </c:bar3DChart>
      <c:catAx>
        <c:axId val="73283072"/>
        <c:scaling>
          <c:orientation val="minMax"/>
        </c:scaling>
        <c:axPos val="b"/>
        <c:tickLblPos val="nextTo"/>
        <c:crossAx val="73284608"/>
        <c:crosses val="autoZero"/>
        <c:auto val="1"/>
        <c:lblAlgn val="ctr"/>
        <c:lblOffset val="100"/>
      </c:catAx>
      <c:valAx>
        <c:axId val="73284608"/>
        <c:scaling>
          <c:orientation val="minMax"/>
        </c:scaling>
        <c:delete val="1"/>
        <c:axPos val="l"/>
        <c:majorGridlines/>
        <c:numFmt formatCode="#,##0" sourceLinked="1"/>
        <c:tickLblPos val="none"/>
        <c:crossAx val="73283072"/>
        <c:crosses val="autoZero"/>
        <c:crossBetween val="between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1.5322948393495146E-3"/>
          <c:y val="0.88680314960629858"/>
          <c:w val="0.55792264985998752"/>
          <c:h val="0.10417147856517978"/>
        </c:manualLayout>
      </c:layout>
      <c:txPr>
        <a:bodyPr/>
        <a:lstStyle/>
        <a:p>
          <a:pPr>
            <a:defRPr sz="1400"/>
          </a:pPr>
          <a:endParaRPr lang="es-ES"/>
        </a:p>
      </c:txPr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[Población Mar2014.xlsx]Hoja1!Tabla dinámica2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Hoja1!$B$21:$B$22</c:f>
              <c:strCache>
                <c:ptCount val="1"/>
                <c:pt idx="0">
                  <c:v>Oficial</c:v>
                </c:pt>
              </c:strCache>
            </c:strRef>
          </c:tx>
          <c:cat>
            <c:strRef>
              <c:f>Hoja1!$A$23:$A$27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Hoja1!$B$23:$B$27</c:f>
              <c:numCache>
                <c:formatCode>General</c:formatCode>
                <c:ptCount val="4"/>
                <c:pt idx="0">
                  <c:v>5084</c:v>
                </c:pt>
                <c:pt idx="1">
                  <c:v>2896</c:v>
                </c:pt>
                <c:pt idx="2">
                  <c:v>899</c:v>
                </c:pt>
                <c:pt idx="3">
                  <c:v>2301</c:v>
                </c:pt>
              </c:numCache>
            </c:numRef>
          </c:val>
        </c:ser>
        <c:ser>
          <c:idx val="1"/>
          <c:order val="1"/>
          <c:tx>
            <c:strRef>
              <c:f>Hoja1!$C$21:$C$22</c:f>
              <c:strCache>
                <c:ptCount val="1"/>
                <c:pt idx="0">
                  <c:v>Convenio</c:v>
                </c:pt>
              </c:strCache>
            </c:strRef>
          </c:tx>
          <c:cat>
            <c:strRef>
              <c:f>Hoja1!$A$23:$A$27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Hoja1!$C$23:$C$27</c:f>
              <c:numCache>
                <c:formatCode>General</c:formatCode>
                <c:ptCount val="4"/>
                <c:pt idx="0">
                  <c:v>2233</c:v>
                </c:pt>
                <c:pt idx="1">
                  <c:v>66188</c:v>
                </c:pt>
                <c:pt idx="3">
                  <c:v>2188</c:v>
                </c:pt>
              </c:numCache>
            </c:numRef>
          </c:val>
        </c:ser>
        <c:ser>
          <c:idx val="2"/>
          <c:order val="2"/>
          <c:tx>
            <c:strRef>
              <c:f>Hoja1!$D$21:$D$22</c:f>
              <c:strCache>
                <c:ptCount val="1"/>
                <c:pt idx="0">
                  <c:v>Contrato</c:v>
                </c:pt>
              </c:strCache>
            </c:strRef>
          </c:tx>
          <c:cat>
            <c:strRef>
              <c:f>Hoja1!$A$23:$A$27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Hoja1!$D$23:$D$27</c:f>
              <c:numCache>
                <c:formatCode>General</c:formatCode>
                <c:ptCount val="4"/>
                <c:pt idx="2">
                  <c:v>489</c:v>
                </c:pt>
              </c:numCache>
            </c:numRef>
          </c:val>
        </c:ser>
        <c:ser>
          <c:idx val="3"/>
          <c:order val="3"/>
          <c:tx>
            <c:strRef>
              <c:f>Hoja1!$E$21:$E$22</c:f>
              <c:strCache>
                <c:ptCount val="1"/>
                <c:pt idx="0">
                  <c:v>Otros</c:v>
                </c:pt>
              </c:strCache>
            </c:strRef>
          </c:tx>
          <c:cat>
            <c:strRef>
              <c:f>Hoja1!$A$23:$A$27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Hoja1!$E$23:$E$27</c:f>
              <c:numCache>
                <c:formatCode>General</c:formatCode>
                <c:ptCount val="4"/>
                <c:pt idx="0">
                  <c:v>176</c:v>
                </c:pt>
              </c:numCache>
            </c:numRef>
          </c:val>
        </c:ser>
        <c:shape val="box"/>
        <c:axId val="59631872"/>
        <c:axId val="60633472"/>
        <c:axId val="0"/>
      </c:bar3DChart>
      <c:catAx>
        <c:axId val="59631872"/>
        <c:scaling>
          <c:orientation val="minMax"/>
        </c:scaling>
        <c:axPos val="l"/>
        <c:tickLblPos val="nextTo"/>
        <c:crossAx val="60633472"/>
        <c:crosses val="autoZero"/>
        <c:auto val="1"/>
        <c:lblAlgn val="ctr"/>
        <c:lblOffset val="100"/>
      </c:catAx>
      <c:valAx>
        <c:axId val="60633472"/>
        <c:scaling>
          <c:orientation val="minMax"/>
        </c:scaling>
        <c:axPos val="b"/>
        <c:majorGridlines/>
        <c:numFmt formatCode="General" sourceLinked="1"/>
        <c:tickLblPos val="nextTo"/>
        <c:crossAx val="5963187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[Proyectos Marzo 2014 I.xlsx]Hoja1!Tabla dinámica1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92</c:v>
                </c:pt>
                <c:pt idx="1">
                  <c:v>83</c:v>
                </c:pt>
                <c:pt idx="2">
                  <c:v>343</c:v>
                </c:pt>
                <c:pt idx="3">
                  <c:v>111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39</c:v>
                </c:pt>
                <c:pt idx="1">
                  <c:v>646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243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</c:ser>
        <c:shape val="box"/>
        <c:axId val="60679296"/>
        <c:axId val="60680832"/>
        <c:axId val="0"/>
      </c:bar3DChart>
      <c:catAx>
        <c:axId val="60679296"/>
        <c:scaling>
          <c:orientation val="minMax"/>
        </c:scaling>
        <c:axPos val="l"/>
        <c:tickLblPos val="nextTo"/>
        <c:crossAx val="60680832"/>
        <c:crosses val="autoZero"/>
        <c:auto val="1"/>
        <c:lblAlgn val="ctr"/>
        <c:lblOffset val="100"/>
      </c:catAx>
      <c:valAx>
        <c:axId val="60680832"/>
        <c:scaling>
          <c:orientation val="minMax"/>
        </c:scaling>
        <c:axPos val="b"/>
        <c:majorGridlines/>
        <c:numFmt formatCode="General" sourceLinked="1"/>
        <c:tickLblPos val="nextTo"/>
        <c:crossAx val="60679296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MARZO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8"/>
          <a:ext cx="7992888" cy="3816421"/>
        </p:xfrm>
        <a:graphic>
          <a:graphicData uri="http://schemas.openxmlformats.org/drawingml/2006/table">
            <a:tbl>
              <a:tblPr/>
              <a:tblGrid>
                <a:gridCol w="2335820"/>
                <a:gridCol w="904539"/>
                <a:gridCol w="936104"/>
                <a:gridCol w="936104"/>
                <a:gridCol w="836477"/>
                <a:gridCol w="811049"/>
                <a:gridCol w="1232795"/>
              </a:tblGrid>
              <a:tr h="4322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60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8460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460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41466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4604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45402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6021288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5"/>
          <a:ext cx="8504239" cy="4176462"/>
        </p:xfrm>
        <a:graphic>
          <a:graphicData uri="http://schemas.openxmlformats.org/drawingml/2006/table">
            <a:tbl>
              <a:tblPr/>
              <a:tblGrid>
                <a:gridCol w="2880320"/>
                <a:gridCol w="1008112"/>
                <a:gridCol w="720080"/>
                <a:gridCol w="936104"/>
                <a:gridCol w="792088"/>
                <a:gridCol w="792088"/>
                <a:gridCol w="782491"/>
                <a:gridCol w="592956"/>
              </a:tblGrid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9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977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2944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1175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4549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en la Comunidad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2152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2868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7493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21958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3240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5344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2765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33441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22860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3366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5730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3500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35643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Parcial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44818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6606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11074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6265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69084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712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Alternativa Familiar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179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467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809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1813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175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591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1229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2676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Completo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333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2038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876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4489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323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46104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7482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14892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11576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2400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82454</a:t>
                      </a:r>
                    </a:p>
                  </a:txBody>
                  <a:tcPr marL="5852" marR="5852" marT="585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59" y="1772814"/>
          <a:ext cx="7920881" cy="4392489"/>
        </p:xfrm>
        <a:graphic>
          <a:graphicData uri="http://schemas.openxmlformats.org/drawingml/2006/table">
            <a:tbl>
              <a:tblPr/>
              <a:tblGrid>
                <a:gridCol w="2624509"/>
                <a:gridCol w="1065363"/>
                <a:gridCol w="1065363"/>
                <a:gridCol w="1068744"/>
                <a:gridCol w="1068744"/>
                <a:gridCol w="1028158"/>
              </a:tblGrid>
              <a:tr h="729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29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5084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2233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7493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2896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66188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69084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5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899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489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1388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8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2301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2188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4489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5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11180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70609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489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82454</a:t>
                      </a:r>
                    </a:p>
                  </a:txBody>
                  <a:tcPr marL="7802" marR="7802" marT="780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1 Gráfico"/>
          <p:cNvGraphicFramePr/>
          <p:nvPr/>
        </p:nvGraphicFramePr>
        <p:xfrm>
          <a:off x="251520" y="1484784"/>
          <a:ext cx="8568952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00803"/>
          <a:ext cx="7920881" cy="3789989"/>
        </p:xfrm>
        <a:graphic>
          <a:graphicData uri="http://schemas.openxmlformats.org/drawingml/2006/table">
            <a:tbl>
              <a:tblPr/>
              <a:tblGrid>
                <a:gridCol w="3168352"/>
                <a:gridCol w="1368152"/>
                <a:gridCol w="1008112"/>
                <a:gridCol w="792088"/>
                <a:gridCol w="792088"/>
                <a:gridCol w="792089"/>
              </a:tblGrid>
              <a:tr h="7939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939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56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268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6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05" marR="9505" marT="950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755576" y="1484785"/>
          <a:ext cx="7776864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611560" y="5229200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Tabla"/>
          <p:cNvGraphicFramePr>
            <a:graphicFrameLocks noGrp="1"/>
          </p:cNvGraphicFramePr>
          <p:nvPr/>
        </p:nvGraphicFramePr>
        <p:xfrm>
          <a:off x="500034" y="1700809"/>
          <a:ext cx="8104413" cy="2756787"/>
        </p:xfrm>
        <a:graphic>
          <a:graphicData uri="http://schemas.openxmlformats.org/drawingml/2006/table">
            <a:tbl>
              <a:tblPr/>
              <a:tblGrid>
                <a:gridCol w="3860250"/>
                <a:gridCol w="1373691"/>
                <a:gridCol w="1373691"/>
                <a:gridCol w="1496781"/>
              </a:tblGrid>
              <a:tr h="6284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284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142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99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48631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2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2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27795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54659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82454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2204864"/>
            <a:ext cx="374441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204864"/>
            <a:ext cx="4104456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5"/>
          <a:ext cx="8208910" cy="3934257"/>
        </p:xfrm>
        <a:graphic>
          <a:graphicData uri="http://schemas.openxmlformats.org/drawingml/2006/table">
            <a:tbl>
              <a:tblPr/>
              <a:tblGrid>
                <a:gridCol w="3464541"/>
                <a:gridCol w="1720034"/>
                <a:gridCol w="1644518"/>
                <a:gridCol w="1379817"/>
              </a:tblGrid>
              <a:tr h="6677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77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36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38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35597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204864"/>
            <a:ext cx="4104456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3" y="1700808"/>
          <a:ext cx="8064894" cy="4536503"/>
        </p:xfrm>
        <a:graphic>
          <a:graphicData uri="http://schemas.openxmlformats.org/drawingml/2006/table">
            <a:tbl>
              <a:tblPr/>
              <a:tblGrid>
                <a:gridCol w="3744415"/>
                <a:gridCol w="1152128"/>
                <a:gridCol w="1224136"/>
                <a:gridCol w="1083054"/>
                <a:gridCol w="861161"/>
              </a:tblGrid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800"/>
          <a:ext cx="8424935" cy="4693920"/>
        </p:xfrm>
        <a:graphic>
          <a:graphicData uri="http://schemas.openxmlformats.org/drawingml/2006/table">
            <a:tbl>
              <a:tblPr/>
              <a:tblGrid>
                <a:gridCol w="3719115"/>
                <a:gridCol w="1290305"/>
                <a:gridCol w="1062604"/>
                <a:gridCol w="1085037"/>
                <a:gridCol w="1267874"/>
              </a:tblGrid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5" y="1700807"/>
          <a:ext cx="8280918" cy="4421362"/>
        </p:xfrm>
        <a:graphic>
          <a:graphicData uri="http://schemas.openxmlformats.org/drawingml/2006/table">
            <a:tbl>
              <a:tblPr/>
              <a:tblGrid>
                <a:gridCol w="4176463"/>
                <a:gridCol w="1512168"/>
                <a:gridCol w="1479378"/>
                <a:gridCol w="1112909"/>
              </a:tblGrid>
              <a:tr h="397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9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9" y="1624184"/>
          <a:ext cx="8496942" cy="4693920"/>
        </p:xfrm>
        <a:graphic>
          <a:graphicData uri="http://schemas.openxmlformats.org/drawingml/2006/table">
            <a:tbl>
              <a:tblPr/>
              <a:tblGrid>
                <a:gridCol w="4096741"/>
                <a:gridCol w="1669042"/>
                <a:gridCol w="1329393"/>
                <a:gridCol w="1401766"/>
              </a:tblGrid>
              <a:tr h="4132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20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4" y="1763073"/>
          <a:ext cx="8136903" cy="4402230"/>
        </p:xfrm>
        <a:graphic>
          <a:graphicData uri="http://schemas.openxmlformats.org/drawingml/2006/table">
            <a:tbl>
              <a:tblPr/>
              <a:tblGrid>
                <a:gridCol w="4659953"/>
                <a:gridCol w="1098932"/>
                <a:gridCol w="1189009"/>
                <a:gridCol w="1189009"/>
              </a:tblGrid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9348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49049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49049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2" y="1772816"/>
          <a:ext cx="8136905" cy="4343220"/>
        </p:xfrm>
        <a:graphic>
          <a:graphicData uri="http://schemas.openxmlformats.org/drawingml/2006/table">
            <a:tbl>
              <a:tblPr/>
              <a:tblGrid>
                <a:gridCol w="4608512"/>
                <a:gridCol w="1296144"/>
                <a:gridCol w="1230561"/>
                <a:gridCol w="1001688"/>
              </a:tblGrid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47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5478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98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52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5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3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8"/>
          <a:ext cx="8504239" cy="4588028"/>
        </p:xfrm>
        <a:graphic>
          <a:graphicData uri="http://schemas.openxmlformats.org/drawingml/2006/table">
            <a:tbl>
              <a:tblPr/>
              <a:tblGrid>
                <a:gridCol w="4824536"/>
                <a:gridCol w="1512168"/>
                <a:gridCol w="1312046"/>
                <a:gridCol w="855489"/>
              </a:tblGrid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23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623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23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37776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49049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23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1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48631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5" y="1772816"/>
          <a:ext cx="8496945" cy="4320485"/>
        </p:xfrm>
        <a:graphic>
          <a:graphicData uri="http://schemas.openxmlformats.org/drawingml/2006/table">
            <a:tbl>
              <a:tblPr/>
              <a:tblGrid>
                <a:gridCol w="4779531"/>
                <a:gridCol w="1441446"/>
                <a:gridCol w="1210471"/>
                <a:gridCol w="1065497"/>
              </a:tblGrid>
              <a:tr h="4617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797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3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69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9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98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6" y="1700808"/>
          <a:ext cx="8064897" cy="4312508"/>
        </p:xfrm>
        <a:graphic>
          <a:graphicData uri="http://schemas.openxmlformats.org/drawingml/2006/table">
            <a:tbl>
              <a:tblPr/>
              <a:tblGrid>
                <a:gridCol w="4464498"/>
                <a:gridCol w="1296144"/>
                <a:gridCol w="1217496"/>
                <a:gridCol w="1086759"/>
              </a:tblGrid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50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5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628800"/>
          <a:ext cx="7992887" cy="3713556"/>
        </p:xfrm>
        <a:graphic>
          <a:graphicData uri="http://schemas.openxmlformats.org/drawingml/2006/table">
            <a:tbl>
              <a:tblPr/>
              <a:tblGrid>
                <a:gridCol w="4392487"/>
                <a:gridCol w="1152128"/>
                <a:gridCol w="1184067"/>
                <a:gridCol w="1264205"/>
              </a:tblGrid>
              <a:tr h="6172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172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17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59" y="1700811"/>
          <a:ext cx="7992888" cy="4327425"/>
        </p:xfrm>
        <a:graphic>
          <a:graphicData uri="http://schemas.openxmlformats.org/drawingml/2006/table">
            <a:tbl>
              <a:tblPr/>
              <a:tblGrid>
                <a:gridCol w="4248473"/>
                <a:gridCol w="1440160"/>
                <a:gridCol w="1253287"/>
                <a:gridCol w="1050968"/>
              </a:tblGrid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69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4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772816"/>
          <a:ext cx="7848871" cy="3641548"/>
        </p:xfrm>
        <a:graphic>
          <a:graphicData uri="http://schemas.openxmlformats.org/drawingml/2006/table">
            <a:tbl>
              <a:tblPr/>
              <a:tblGrid>
                <a:gridCol w="3960440"/>
                <a:gridCol w="1296144"/>
                <a:gridCol w="1354407"/>
                <a:gridCol w="1237880"/>
              </a:tblGrid>
              <a:tr h="6172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172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97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8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86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9"/>
          <a:ext cx="8504238" cy="4462533"/>
        </p:xfrm>
        <a:graphic>
          <a:graphicData uri="http://schemas.openxmlformats.org/drawingml/2006/table">
            <a:tbl>
              <a:tblPr/>
              <a:tblGrid>
                <a:gridCol w="4752528"/>
                <a:gridCol w="1512168"/>
                <a:gridCol w="1392462"/>
                <a:gridCol w="847080"/>
              </a:tblGrid>
              <a:tr h="395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0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0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0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0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3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08"/>
          <a:ext cx="8424935" cy="4392487"/>
        </p:xfrm>
        <a:graphic>
          <a:graphicData uri="http://schemas.openxmlformats.org/drawingml/2006/table">
            <a:tbl>
              <a:tblPr/>
              <a:tblGrid>
                <a:gridCol w="4748599"/>
                <a:gridCol w="1302035"/>
                <a:gridCol w="1312528"/>
                <a:gridCol w="1061773"/>
              </a:tblGrid>
              <a:tr h="4823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823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1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2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4" y="1772816"/>
          <a:ext cx="8208913" cy="4320484"/>
        </p:xfrm>
        <a:graphic>
          <a:graphicData uri="http://schemas.openxmlformats.org/drawingml/2006/table">
            <a:tbl>
              <a:tblPr/>
              <a:tblGrid>
                <a:gridCol w="4752530"/>
                <a:gridCol w="1296144"/>
                <a:gridCol w="1342575"/>
                <a:gridCol w="817664"/>
              </a:tblGrid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00811"/>
          <a:ext cx="8424936" cy="4400688"/>
        </p:xfrm>
        <a:graphic>
          <a:graphicData uri="http://schemas.openxmlformats.org/drawingml/2006/table">
            <a:tbl>
              <a:tblPr/>
              <a:tblGrid>
                <a:gridCol w="4104456"/>
                <a:gridCol w="1815770"/>
                <a:gridCol w="1422682"/>
                <a:gridCol w="1082028"/>
              </a:tblGrid>
              <a:tr h="44729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5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1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0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Situación 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54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7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7992888" cy="4029761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16224"/>
              </a:tblGrid>
              <a:tr h="5609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9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5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30997"/>
          <a:ext cx="8136903" cy="4462295"/>
        </p:xfrm>
        <a:graphic>
          <a:graphicData uri="http://schemas.openxmlformats.org/drawingml/2006/table">
            <a:tbl>
              <a:tblPr/>
              <a:tblGrid>
                <a:gridCol w="4104456"/>
                <a:gridCol w="1944216"/>
                <a:gridCol w="2088231"/>
              </a:tblGrid>
              <a:tr h="42656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Canelones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Cuenta de Código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10291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30997"/>
          <a:ext cx="8208912" cy="4606320"/>
        </p:xfrm>
        <a:graphic>
          <a:graphicData uri="http://schemas.openxmlformats.org/drawingml/2006/table">
            <a:tbl>
              <a:tblPr/>
              <a:tblGrid>
                <a:gridCol w="4176464"/>
                <a:gridCol w="2016224"/>
                <a:gridCol w="2016224"/>
              </a:tblGrid>
              <a:tr h="38386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Cerro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19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628800"/>
          <a:ext cx="7920880" cy="4699461"/>
        </p:xfrm>
        <a:graphic>
          <a:graphicData uri="http://schemas.openxmlformats.org/drawingml/2006/table">
            <a:tbl>
              <a:tblPr/>
              <a:tblGrid>
                <a:gridCol w="3960440"/>
                <a:gridCol w="2232248"/>
                <a:gridCol w="1728192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-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136903" cy="4392484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5"/>
              </a:tblGrid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14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8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20881" cy="4464490"/>
        </p:xfrm>
        <a:graphic>
          <a:graphicData uri="http://schemas.openxmlformats.org/drawingml/2006/table">
            <a:tbl>
              <a:tblPr/>
              <a:tblGrid>
                <a:gridCol w="3960440"/>
                <a:gridCol w="2160240"/>
                <a:gridCol w="1800201"/>
              </a:tblGrid>
              <a:tr h="5252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00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872208"/>
              </a:tblGrid>
              <a:tr h="453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7992888" cy="4464504"/>
        </p:xfrm>
        <a:graphic>
          <a:graphicData uri="http://schemas.openxmlformats.org/drawingml/2006/table">
            <a:tbl>
              <a:tblPr/>
              <a:tblGrid>
                <a:gridCol w="3960440"/>
                <a:gridCol w="2160240"/>
                <a:gridCol w="1872208"/>
              </a:tblGrid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21485"/>
          <a:ext cx="7920881" cy="4443829"/>
        </p:xfrm>
        <a:graphic>
          <a:graphicData uri="http://schemas.openxmlformats.org/drawingml/2006/table">
            <a:tbl>
              <a:tblPr/>
              <a:tblGrid>
                <a:gridCol w="3960440"/>
                <a:gridCol w="2016224"/>
                <a:gridCol w="1944217"/>
              </a:tblGrid>
              <a:tr h="38641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Montevideo, según Unidad Organizacional</a:t>
            </a:r>
            <a:endParaRPr lang="es-ES" sz="24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628800"/>
          <a:ext cx="8064897" cy="4560500"/>
        </p:xfrm>
        <a:graphic>
          <a:graphicData uri="http://schemas.openxmlformats.org/drawingml/2006/table">
            <a:tbl>
              <a:tblPr/>
              <a:tblGrid>
                <a:gridCol w="4381645"/>
                <a:gridCol w="1806107"/>
                <a:gridCol w="1877145"/>
              </a:tblGrid>
              <a:tr h="456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11414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6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Educativos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Sub Dirección Técnica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General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0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27795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628800"/>
          <a:ext cx="8352928" cy="4693920"/>
        </p:xfrm>
        <a:graphic>
          <a:graphicData uri="http://schemas.openxmlformats.org/drawingml/2006/table">
            <a:tbl>
              <a:tblPr/>
              <a:tblGrid>
                <a:gridCol w="4214090"/>
                <a:gridCol w="2182296"/>
                <a:gridCol w="1956542"/>
              </a:tblGrid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-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ampliada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7"/>
          <a:ext cx="8064895" cy="4544733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72207"/>
              </a:tblGrid>
              <a:tr h="4559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1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1"/>
          <a:ext cx="8064897" cy="4464499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72209"/>
              </a:tblGrid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7992888" cy="4464488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872208"/>
              </a:tblGrid>
              <a:tr h="4699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9" y="1556792"/>
          <a:ext cx="8496944" cy="4693920"/>
        </p:xfrm>
        <a:graphic>
          <a:graphicData uri="http://schemas.openxmlformats.org/drawingml/2006/table">
            <a:tbl>
              <a:tblPr/>
              <a:tblGrid>
                <a:gridCol w="4286746"/>
                <a:gridCol w="2296471"/>
                <a:gridCol w="1913727"/>
              </a:tblGrid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3696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97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8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7" cy="4267200"/>
        </p:xfrm>
        <a:graphic>
          <a:graphicData uri="http://schemas.openxmlformats.org/drawingml/2006/table">
            <a:tbl>
              <a:tblPr/>
              <a:tblGrid>
                <a:gridCol w="4032448"/>
                <a:gridCol w="2160240"/>
                <a:gridCol w="1800199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556792"/>
          <a:ext cx="8064895" cy="4693920"/>
        </p:xfrm>
        <a:graphic>
          <a:graphicData uri="http://schemas.openxmlformats.org/drawingml/2006/table">
            <a:tbl>
              <a:tblPr/>
              <a:tblGrid>
                <a:gridCol w="4032448"/>
                <a:gridCol w="2088232"/>
                <a:gridCol w="1944215"/>
              </a:tblGrid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6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0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00808"/>
          <a:ext cx="7920880" cy="4464503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1872208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7"/>
          <a:ext cx="7992888" cy="4608513"/>
        </p:xfrm>
        <a:graphic>
          <a:graphicData uri="http://schemas.openxmlformats.org/drawingml/2006/table">
            <a:tbl>
              <a:tblPr/>
              <a:tblGrid>
                <a:gridCol w="4032448"/>
                <a:gridCol w="2016224"/>
                <a:gridCol w="1944216"/>
              </a:tblGrid>
              <a:tr h="4823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Treinta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- </a:t>
                      </a:r>
                      <a:r>
                        <a:rPr lang="es-ES" sz="1400" b="0" i="0" u="none" strike="noStrike" dirty="0" err="1" smtClean="0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 extensa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1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41.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1" name="10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8064896" cy="3960441"/>
        </p:xfrm>
        <a:graphic>
          <a:graphicData uri="http://schemas.openxmlformats.org/drawingml/2006/table">
            <a:tbl>
              <a:tblPr/>
              <a:tblGrid>
                <a:gridCol w="4104456"/>
                <a:gridCol w="1442527"/>
                <a:gridCol w="1079106"/>
                <a:gridCol w="1438807"/>
              </a:tblGrid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004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0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42.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7" cy="4248468"/>
        </p:xfrm>
        <a:graphic>
          <a:graphicData uri="http://schemas.openxmlformats.org/drawingml/2006/table">
            <a:tbl>
              <a:tblPr/>
              <a:tblGrid>
                <a:gridCol w="4176464"/>
                <a:gridCol w="1296144"/>
                <a:gridCol w="1224136"/>
                <a:gridCol w="1296143"/>
              </a:tblGrid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844824"/>
          <a:ext cx="8064895" cy="4104459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42959"/>
                <a:gridCol w="1349328"/>
              </a:tblGrid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60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7920879" cy="4464495"/>
        </p:xfrm>
        <a:graphic>
          <a:graphicData uri="http://schemas.openxmlformats.org/drawingml/2006/table">
            <a:tbl>
              <a:tblPr/>
              <a:tblGrid>
                <a:gridCol w="4032447"/>
                <a:gridCol w="1512168"/>
                <a:gridCol w="1049709"/>
                <a:gridCol w="1326555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Tabla"/>
          <p:cNvGraphicFramePr>
            <a:graphicFrameLocks noGrp="1"/>
          </p:cNvGraphicFramePr>
          <p:nvPr/>
        </p:nvGraphicFramePr>
        <p:xfrm>
          <a:off x="755576" y="1772816"/>
          <a:ext cx="7776864" cy="3456384"/>
        </p:xfrm>
        <a:graphic>
          <a:graphicData uri="http://schemas.openxmlformats.org/drawingml/2006/table">
            <a:tbl>
              <a:tblPr/>
              <a:tblGrid>
                <a:gridCol w="2952328"/>
                <a:gridCol w="1152128"/>
                <a:gridCol w="1224136"/>
                <a:gridCol w="1093449"/>
                <a:gridCol w="1354823"/>
              </a:tblGrid>
              <a:tr h="7680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174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4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991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1" name="10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9"/>
          <a:ext cx="7920880" cy="4032447"/>
        </p:xfrm>
        <a:graphic>
          <a:graphicData uri="http://schemas.openxmlformats.org/drawingml/2006/table">
            <a:tbl>
              <a:tblPr/>
              <a:tblGrid>
                <a:gridCol w="3312368"/>
                <a:gridCol w="1224136"/>
                <a:gridCol w="1008112"/>
                <a:gridCol w="986459"/>
                <a:gridCol w="1389805"/>
              </a:tblGrid>
              <a:tr h="896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6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 de Trabajo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8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961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8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8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pPr>
              <a:buNone/>
            </a:pPr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1789</TotalTime>
  <Words>6088</Words>
  <Application>Microsoft Office PowerPoint</Application>
  <PresentationFormat>Presentación en pantalla (4:3)</PresentationFormat>
  <Paragraphs>2399</Paragraphs>
  <Slides>58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58</vt:i4>
      </vt:variant>
    </vt:vector>
  </HeadingPairs>
  <TitlesOfParts>
    <vt:vector size="59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Montevideo,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41. Adolescentes que cumplen Medidas Judiciales en dependencias del SIRPA, por Relación Institucional, según Tipo de Medida</vt:lpstr>
      <vt:lpstr>Cuadro 42. Proyectos dependientes de SIRPA en los que se cumplen Medidas Judiciales, por Relación Institucional, según Tipo de Medidas</vt:lpstr>
      <vt:lpstr>Cuadro 43. Adolescentes atendidos en SIRPA, por Unidad Organizacional, según Tipo de Medidas</vt:lpstr>
      <vt:lpstr>Cuadro 44. Proyectos dependientes de SIRPA en los que se cumplen Medidas Judiciales, según Unidad Organizacional y Tipo de Medida</vt:lpstr>
      <vt:lpstr>Cuadro 45. Adolescentes atendidos en SIRPA que participan de Proyectos de apoyo, por Relación Institucional, Áreas de trabajo de los Proyectos</vt:lpstr>
      <vt:lpstr>Cuadro 46.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223</cp:revision>
  <dcterms:created xsi:type="dcterms:W3CDTF">2014-03-17T15:45:29Z</dcterms:created>
  <dcterms:modified xsi:type="dcterms:W3CDTF">2014-07-22T11:57:11Z</dcterms:modified>
</cp:coreProperties>
</file>