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0"/>
  </p:notesMasterIdLst>
  <p:sldIdLst>
    <p:sldId id="256" r:id="rId2"/>
    <p:sldId id="294" r:id="rId3"/>
    <p:sldId id="257" r:id="rId4"/>
    <p:sldId id="333" r:id="rId5"/>
    <p:sldId id="293" r:id="rId6"/>
    <p:sldId id="258" r:id="rId7"/>
    <p:sldId id="259" r:id="rId8"/>
    <p:sldId id="262" r:id="rId9"/>
    <p:sldId id="263" r:id="rId10"/>
    <p:sldId id="260" r:id="rId11"/>
    <p:sldId id="261" r:id="rId12"/>
    <p:sldId id="264" r:id="rId13"/>
    <p:sldId id="265" r:id="rId14"/>
    <p:sldId id="29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96" r:id="rId33"/>
    <p:sldId id="298" r:id="rId34"/>
    <p:sldId id="300" r:id="rId35"/>
    <p:sldId id="302" r:id="rId36"/>
    <p:sldId id="304" r:id="rId37"/>
    <p:sldId id="306" r:id="rId38"/>
    <p:sldId id="308" r:id="rId39"/>
    <p:sldId id="310" r:id="rId40"/>
    <p:sldId id="312" r:id="rId41"/>
    <p:sldId id="334" r:id="rId42"/>
    <p:sldId id="314" r:id="rId43"/>
    <p:sldId id="316" r:id="rId44"/>
    <p:sldId id="318" r:id="rId45"/>
    <p:sldId id="320" r:id="rId46"/>
    <p:sldId id="322" r:id="rId47"/>
    <p:sldId id="324" r:id="rId48"/>
    <p:sldId id="326" r:id="rId49"/>
    <p:sldId id="328" r:id="rId50"/>
    <p:sldId id="330" r:id="rId51"/>
    <p:sldId id="332" r:id="rId52"/>
    <p:sldId id="284" r:id="rId53"/>
    <p:sldId id="285" r:id="rId54"/>
    <p:sldId id="286" r:id="rId55"/>
    <p:sldId id="287" r:id="rId56"/>
    <p:sldId id="288" r:id="rId57"/>
    <p:sldId id="289" r:id="rId58"/>
    <p:sldId id="292" r:id="rId5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4660"/>
  </p:normalViewPr>
  <p:slideViewPr>
    <p:cSldViewPr>
      <p:cViewPr>
        <p:scale>
          <a:sx n="60" d="100"/>
          <a:sy n="60" d="100"/>
        </p:scale>
        <p:origin x="-52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pereyra\Escritorio\VPereyra\An&#225;lisis\Estudio%20de%20Poblaci&#243;n%20y%20Proyectos\Jun2014\869_Poblaci&#243;n%20Junio2014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olivero\Escritorio\Vanesa\Proyectos%20Junio%202014%20I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pivotSource>
    <c:name>[869_Población Junio2014.xlsx]Hoja3!Tabla dinámica3</c:name>
    <c:fmtId val="2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Hoja3!$B$30:$B$31</c:f>
              <c:strCache>
                <c:ptCount val="1"/>
                <c:pt idx="0">
                  <c:v>Oficial</c:v>
                </c:pt>
              </c:strCache>
            </c:strRef>
          </c:tx>
          <c:dLbls>
            <c:showVal val="1"/>
          </c:dLbls>
          <c:cat>
            <c:strRef>
              <c:f>Hoja3!$A$32:$A$36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Hoja3!$B$32:$B$36</c:f>
              <c:numCache>
                <c:formatCode>General</c:formatCode>
                <c:ptCount val="4"/>
                <c:pt idx="0">
                  <c:v>5262</c:v>
                </c:pt>
                <c:pt idx="1">
                  <c:v>3220</c:v>
                </c:pt>
                <c:pt idx="2">
                  <c:v>856</c:v>
                </c:pt>
                <c:pt idx="3">
                  <c:v>2398</c:v>
                </c:pt>
              </c:numCache>
            </c:numRef>
          </c:val>
        </c:ser>
        <c:ser>
          <c:idx val="1"/>
          <c:order val="1"/>
          <c:tx>
            <c:strRef>
              <c:f>Hoja3!$C$30:$C$31</c:f>
              <c:strCache>
                <c:ptCount val="1"/>
                <c:pt idx="0">
                  <c:v>Convenio Con INAU</c:v>
                </c:pt>
              </c:strCache>
            </c:strRef>
          </c:tx>
          <c:dLbls>
            <c:showVal val="1"/>
          </c:dLbls>
          <c:cat>
            <c:strRef>
              <c:f>Hoja3!$A$32:$A$36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Hoja3!$C$32:$C$36</c:f>
              <c:numCache>
                <c:formatCode>General</c:formatCode>
                <c:ptCount val="4"/>
                <c:pt idx="0">
                  <c:v>2107</c:v>
                </c:pt>
                <c:pt idx="1">
                  <c:v>65015</c:v>
                </c:pt>
                <c:pt idx="3">
                  <c:v>2259</c:v>
                </c:pt>
              </c:numCache>
            </c:numRef>
          </c:val>
        </c:ser>
        <c:ser>
          <c:idx val="2"/>
          <c:order val="2"/>
          <c:tx>
            <c:strRef>
              <c:f>Hoja3!$D$30:$D$31</c:f>
              <c:strCache>
                <c:ptCount val="1"/>
                <c:pt idx="0">
                  <c:v>Contrato</c:v>
                </c:pt>
              </c:strCache>
            </c:strRef>
          </c:tx>
          <c:dLbls>
            <c:showVal val="1"/>
          </c:dLbls>
          <c:cat>
            <c:strRef>
              <c:f>Hoja3!$A$32:$A$36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Hoja3!$D$32:$D$36</c:f>
              <c:numCache>
                <c:formatCode>General</c:formatCode>
                <c:ptCount val="4"/>
                <c:pt idx="2">
                  <c:v>547</c:v>
                </c:pt>
              </c:numCache>
            </c:numRef>
          </c:val>
        </c:ser>
        <c:ser>
          <c:idx val="3"/>
          <c:order val="3"/>
          <c:tx>
            <c:strRef>
              <c:f>Hoja3!$E$30:$E$31</c:f>
              <c:strCache>
                <c:ptCount val="1"/>
                <c:pt idx="0">
                  <c:v>Otros</c:v>
                </c:pt>
              </c:strCache>
            </c:strRef>
          </c:tx>
          <c:dLbls>
            <c:showVal val="1"/>
          </c:dLbls>
          <c:cat>
            <c:strRef>
              <c:f>Hoja3!$A$32:$A$36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Hoja3!$E$32:$E$36</c:f>
              <c:numCache>
                <c:formatCode>General</c:formatCode>
                <c:ptCount val="4"/>
                <c:pt idx="0">
                  <c:v>349</c:v>
                </c:pt>
              </c:numCache>
            </c:numRef>
          </c:val>
        </c:ser>
        <c:shape val="box"/>
        <c:axId val="60584320"/>
        <c:axId val="60585856"/>
        <c:axId val="0"/>
      </c:bar3DChart>
      <c:catAx>
        <c:axId val="60584320"/>
        <c:scaling>
          <c:orientation val="minMax"/>
        </c:scaling>
        <c:axPos val="l"/>
        <c:tickLblPos val="nextTo"/>
        <c:crossAx val="60585856"/>
        <c:crosses val="autoZero"/>
        <c:auto val="1"/>
        <c:lblAlgn val="ctr"/>
        <c:lblOffset val="100"/>
      </c:catAx>
      <c:valAx>
        <c:axId val="60585856"/>
        <c:scaling>
          <c:orientation val="minMax"/>
        </c:scaling>
        <c:axPos val="b"/>
        <c:majorGridlines/>
        <c:numFmt formatCode="General" sourceLinked="1"/>
        <c:tickLblPos val="nextTo"/>
        <c:crossAx val="60584320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pivotSource>
    <c:name>[Proyectos Junio 2014 I.xlsx]Hoja1!Tabla dinámica1</c:name>
    <c:fmtId val="3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  <c:pivotFmt>
        <c:idx val="8"/>
        <c:marker>
          <c:symbol val="none"/>
        </c:marker>
      </c:pivotFmt>
      <c:pivotFmt>
        <c:idx val="9"/>
        <c:marker>
          <c:symbol val="none"/>
        </c:marker>
      </c:pivotFmt>
      <c:pivotFmt>
        <c:idx val="10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Hoja1!$B$3:$B$4</c:f>
              <c:strCache>
                <c:ptCount val="1"/>
                <c:pt idx="0">
                  <c:v>Oficial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Hoja1!$B$5:$B$9</c:f>
              <c:numCache>
                <c:formatCode>General</c:formatCode>
                <c:ptCount val="4"/>
                <c:pt idx="0">
                  <c:v>97</c:v>
                </c:pt>
                <c:pt idx="1">
                  <c:v>84</c:v>
                </c:pt>
                <c:pt idx="2">
                  <c:v>343</c:v>
                </c:pt>
                <c:pt idx="3">
                  <c:v>113</c:v>
                </c:pt>
              </c:numCache>
            </c:numRef>
          </c:val>
        </c:ser>
        <c:ser>
          <c:idx val="1"/>
          <c:order val="1"/>
          <c:tx>
            <c:strRef>
              <c:f>Hoja1!$C$3:$C$4</c:f>
              <c:strCache>
                <c:ptCount val="1"/>
                <c:pt idx="0">
                  <c:v>Convenio Con INAU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Hoja1!$C$5:$C$9</c:f>
              <c:numCache>
                <c:formatCode>General</c:formatCode>
                <c:ptCount val="4"/>
                <c:pt idx="0">
                  <c:v>39</c:v>
                </c:pt>
                <c:pt idx="1">
                  <c:v>651</c:v>
                </c:pt>
                <c:pt idx="3">
                  <c:v>67</c:v>
                </c:pt>
              </c:numCache>
            </c:numRef>
          </c:val>
        </c:ser>
        <c:ser>
          <c:idx val="2"/>
          <c:order val="2"/>
          <c:tx>
            <c:strRef>
              <c:f>Hoja1!$D$3:$D$4</c:f>
              <c:strCache>
                <c:ptCount val="1"/>
                <c:pt idx="0">
                  <c:v>Contrato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Hoja1!$D$5:$D$9</c:f>
              <c:numCache>
                <c:formatCode>General</c:formatCode>
                <c:ptCount val="4"/>
                <c:pt idx="2">
                  <c:v>287</c:v>
                </c:pt>
              </c:numCache>
            </c:numRef>
          </c:val>
        </c:ser>
        <c:ser>
          <c:idx val="3"/>
          <c:order val="3"/>
          <c:tx>
            <c:strRef>
              <c:f>Hoja1!$E$3:$E$4</c:f>
              <c:strCache>
                <c:ptCount val="1"/>
                <c:pt idx="0">
                  <c:v>Otros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Hoja1!$E$5:$E$9</c:f>
              <c:numCache>
                <c:formatCode>General</c:formatCode>
                <c:ptCount val="4"/>
                <c:pt idx="0">
                  <c:v>17</c:v>
                </c:pt>
              </c:numCache>
            </c:numRef>
          </c:val>
        </c:ser>
        <c:shape val="box"/>
        <c:axId val="60753792"/>
        <c:axId val="60755328"/>
        <c:axId val="0"/>
      </c:bar3DChart>
      <c:catAx>
        <c:axId val="60753792"/>
        <c:scaling>
          <c:orientation val="minMax"/>
        </c:scaling>
        <c:axPos val="l"/>
        <c:tickLblPos val="nextTo"/>
        <c:crossAx val="60755328"/>
        <c:crosses val="autoZero"/>
        <c:auto val="1"/>
        <c:lblAlgn val="ctr"/>
        <c:lblOffset val="100"/>
      </c:catAx>
      <c:valAx>
        <c:axId val="60755328"/>
        <c:scaling>
          <c:orientation val="minMax"/>
        </c:scaling>
        <c:axPos val="b"/>
        <c:majorGridlines/>
        <c:numFmt formatCode="General" sourceLinked="1"/>
        <c:tickLblPos val="nextTo"/>
        <c:crossAx val="60753792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CAF49A2-35CD-4BC0-8DC8-DAC933F14A8C}" type="datetimeFigureOut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B5A1F54-0A99-43D5-ABA1-926682766F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F4B5AF-7645-4E0D-B362-A2FAC164AD26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8D13ED-5095-488B-BBB4-EFD62EA9DF70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B8FD406-6F3F-49DA-A455-FDD3707D566B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AC0595-A35E-405B-9D65-AAEB8A2C50F6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25A616-59F5-4AF9-8E33-06938B8A18DE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5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8F173-E147-4936-B98E-6D482FDDD6A9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6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17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036081D0-DFC9-4238-9CA0-F0E3624B90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AC81E-FF09-4F6A-96F6-A8B65571C69B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EBB32-F946-412E-BC84-CFCC81349C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5" name="4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16" name="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4E48E-8FB4-445E-9FCA-63EFEF493F9F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7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80B217F-C5FA-4BEC-A831-FDCB4C4DAB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onector recto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C4C47-9246-4E8F-917B-E5929B238316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7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8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A0A4D-642B-4E36-8EB9-2D1429E7FF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16 Elipse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8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47EEE-300B-4F6F-A415-4715245F9A25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9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20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998784EB-579A-47FC-B718-E5F16C25D9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1DC4E-BC68-4A94-A259-524F90DE71AD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D774F-E0B9-4B66-84BD-CAC6413AEF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45E35-3B01-42F4-A776-C71BBE95B1DD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9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256BD5-CB46-45D2-B575-15D1D52C5B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6" name="6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81C66DBA-3E8E-45D5-9CF1-F67D6F4F2A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7" name="4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4EB47-331C-45E3-8986-EA0483D47C29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8" name="5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onector recto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12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Elipse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6" name="6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206CF8-AE06-4C7E-A554-E6AD9C6821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7" name="4 Marcador de fecha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15CCE-6DBD-400F-8733-C32DD8F9F0FC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8" name="5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8FBF5-1EA7-4BDA-87B6-E2E93BF75253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313E5-1EA1-49EC-98AC-64A4D34689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10 Elipse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11 Elipse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3" name="5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60201-3275-4501-A8BC-A6EC748AA7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4" name="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9D914-7531-4520-B203-C80AFCC8F3D7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15" name="4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42A86088-4121-49D3-A097-CA99C18FA3B3}" type="datetime1">
              <a:rPr lang="es-ES"/>
              <a:pPr>
                <a:defRPr/>
              </a:pPr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/>
              <a:t>Fuente: S.I.P.I. Instituto del Niño y Adolescente del Uruguay- Sistema de Información para la Infancia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11 Elipse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14 Elipse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chemeClr val="accent3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FACFB92-9690-4658-9F78-FD1F328A95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062" name="21 Marcador de título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2063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3" r:id="rId1"/>
    <p:sldLayoutId id="2147484354" r:id="rId2"/>
    <p:sldLayoutId id="2147484355" r:id="rId3"/>
    <p:sldLayoutId id="2147484356" r:id="rId4"/>
    <p:sldLayoutId id="2147484357" r:id="rId5"/>
    <p:sldLayoutId id="2147484358" r:id="rId6"/>
    <p:sldLayoutId id="2147484359" r:id="rId7"/>
    <p:sldLayoutId id="2147484360" r:id="rId8"/>
    <p:sldLayoutId id="2147484361" r:id="rId9"/>
    <p:sldLayoutId id="2147484362" r:id="rId10"/>
    <p:sldLayoutId id="2147484363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Hoja_de_c_lculo_de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s-ES" dirty="0" smtClean="0"/>
              <a:t>Población y PROYECTOS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s-ES" dirty="0" smtClean="0"/>
              <a:t>JUNIO 2014</a:t>
            </a:r>
            <a:endParaRPr lang="es-ES" dirty="0"/>
          </a:p>
        </p:txBody>
      </p:sp>
      <p:sp>
        <p:nvSpPr>
          <p:cNvPr id="14339" name="1 Título"/>
          <p:cNvSpPr>
            <a:spLocks noGrp="1"/>
          </p:cNvSpPr>
          <p:nvPr>
            <p:ph type="ctrTitle"/>
          </p:nvPr>
        </p:nvSpPr>
        <p:spPr>
          <a:xfrm>
            <a:off x="395288" y="1196975"/>
            <a:ext cx="8458200" cy="1470025"/>
          </a:xfrm>
        </p:spPr>
        <p:txBody>
          <a:bodyPr/>
          <a:lstStyle/>
          <a:p>
            <a:pPr eaLnBrk="1" hangingPunct="1"/>
            <a:r>
              <a:rPr lang="es-ES" smtClean="0"/>
              <a:t>Instituto del Niño y Adolescente del Uruguay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1368425" y="2743200"/>
            <a:ext cx="6480175" cy="16732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15363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Datos de la Población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1.Niños, Niñas y Adolescentes atendidos en la Institución por Edad, según  Sexo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4675" y="5732463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5365" name="9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515350" cy="258763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4213" y="1916113"/>
          <a:ext cx="7848871" cy="3744416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080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23770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700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37620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24539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48309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2020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78732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Gráfico 1. Evolución de la Población atendida en la Institución</a:t>
            </a:r>
          </a:p>
        </p:txBody>
      </p:sp>
      <p:sp>
        <p:nvSpPr>
          <p:cNvPr id="1638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588375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4675" y="594995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26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presentationml/2006/ole">
            <p:oleObj spid="_x0000_s1026" r:id="rId3" imgW="8510754" imgH="4572396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2.Niños, Niñas y Adolescentes atendidos, por Edad, según Modalidad de atención y Sexo</a:t>
            </a:r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850" y="6021388"/>
          <a:ext cx="8568952" cy="118872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Niño/a-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7415" name="10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4439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0825" y="1844675"/>
          <a:ext cx="8504236" cy="4032447"/>
        </p:xfrm>
        <a:graphic>
          <a:graphicData uri="http://schemas.openxmlformats.org/drawingml/2006/table">
            <a:tbl>
              <a:tblPr/>
              <a:tblGrid>
                <a:gridCol w="1301301"/>
                <a:gridCol w="1435003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23505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35060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47750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11492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82013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3.Niños, Niñas y Adolescentes atendidos por Relación Institucional, según Modalidad de atención </a:t>
            </a:r>
          </a:p>
        </p:txBody>
      </p:sp>
      <p:sp>
        <p:nvSpPr>
          <p:cNvPr id="18435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5153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4213" y="1773238"/>
          <a:ext cx="7920878" cy="4251322"/>
        </p:xfrm>
        <a:graphic>
          <a:graphicData uri="http://schemas.openxmlformats.org/drawingml/2006/table">
            <a:tbl>
              <a:tblPr/>
              <a:tblGrid>
                <a:gridCol w="2952326"/>
                <a:gridCol w="936104"/>
                <a:gridCol w="1152128"/>
                <a:gridCol w="1008112"/>
                <a:gridCol w="875541"/>
                <a:gridCol w="996667"/>
              </a:tblGrid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488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5262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65015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68235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17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69381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547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82013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Gráfico 2. Distribución de la población atendida por Relación Institucional, según Modalidad de atención</a:t>
            </a:r>
          </a:p>
        </p:txBody>
      </p:sp>
      <p:sp>
        <p:nvSpPr>
          <p:cNvPr id="1945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3708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1 Gráfico"/>
          <p:cNvGraphicFramePr/>
          <p:nvPr/>
        </p:nvGraphicFramePr>
        <p:xfrm>
          <a:off x="323528" y="1556792"/>
          <a:ext cx="8568952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4. Proyectos de atención por Relación Institucional, según Modalidad de atención</a:t>
            </a:r>
          </a:p>
        </p:txBody>
      </p:sp>
      <p:sp>
        <p:nvSpPr>
          <p:cNvPr id="2048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9390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28625" y="1844675"/>
          <a:ext cx="8320637" cy="3555887"/>
        </p:xfrm>
        <a:graphic>
          <a:graphicData uri="http://schemas.openxmlformats.org/drawingml/2006/table">
            <a:tbl>
              <a:tblPr/>
              <a:tblGrid>
                <a:gridCol w="2745364"/>
                <a:gridCol w="1254793"/>
                <a:gridCol w="1152128"/>
                <a:gridCol w="1008112"/>
                <a:gridCol w="1008112"/>
                <a:gridCol w="1152128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830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969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5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Gráfico 3. Distribución de Proyectos  por Modalidad, según Relación Institucional</a:t>
            </a:r>
          </a:p>
        </p:txBody>
      </p:sp>
      <p:sp>
        <p:nvSpPr>
          <p:cNvPr id="2150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9390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2 Gráfico"/>
          <p:cNvGraphicFramePr/>
          <p:nvPr/>
        </p:nvGraphicFramePr>
        <p:xfrm>
          <a:off x="428596" y="1571612"/>
          <a:ext cx="8215369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5. Niños, Niñas y Adolescentes atendidos, por Unidad Organizacional, según Modalidad de atención</a:t>
            </a:r>
          </a:p>
        </p:txBody>
      </p:sp>
      <p:sp>
        <p:nvSpPr>
          <p:cNvPr id="22531" name="4 CuadroTexto"/>
          <p:cNvSpPr txBox="1">
            <a:spLocks noChangeArrowheads="1"/>
          </p:cNvSpPr>
          <p:nvPr/>
        </p:nvSpPr>
        <p:spPr bwMode="auto">
          <a:xfrm>
            <a:off x="539750" y="5157788"/>
            <a:ext cx="7704138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</p:txBody>
      </p:sp>
      <p:sp>
        <p:nvSpPr>
          <p:cNvPr id="22532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53188"/>
            <a:ext cx="8443913" cy="323850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750" y="1700213"/>
          <a:ext cx="8064500" cy="3228975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47934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27830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54183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82013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2 Título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758825"/>
          </a:xfrm>
        </p:spPr>
        <p:txBody>
          <a:bodyPr/>
          <a:lstStyle/>
          <a:p>
            <a:pPr eaLnBrk="1" hangingPunct="1"/>
            <a:r>
              <a:rPr lang="es-ES" sz="2000" smtClean="0"/>
              <a:t>Gráfico 4. Distribución de la población atendida</a:t>
            </a:r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875"/>
            <a:ext cx="4500563" cy="758825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14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Gráfico 4.1 por Modalidad de atención, según Unidad Organizacional</a:t>
            </a: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3438" y="1412875"/>
            <a:ext cx="4500562" cy="758825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14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Gráfico 4.2 por Unidad Organizacional, según Modalidad de atención</a:t>
            </a:r>
          </a:p>
        </p:txBody>
      </p:sp>
      <p:sp>
        <p:nvSpPr>
          <p:cNvPr id="23557" name="7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53188"/>
            <a:ext cx="7651750" cy="323850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pic>
        <p:nvPicPr>
          <p:cNvPr id="235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133600"/>
            <a:ext cx="4032250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060575"/>
            <a:ext cx="4249737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6. Proyectos de atención por Unidad Organizacional, según Modalidad de atención</a:t>
            </a:r>
          </a:p>
        </p:txBody>
      </p:sp>
      <p:sp>
        <p:nvSpPr>
          <p:cNvPr id="2457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53188"/>
            <a:ext cx="7507288" cy="323850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11188" y="1844675"/>
          <a:ext cx="8137525" cy="3392488"/>
        </p:xfrm>
        <a:graphic>
          <a:graphicData uri="http://schemas.openxmlformats.org/drawingml/2006/table">
            <a:tbl>
              <a:tblPr/>
              <a:tblGrid>
                <a:gridCol w="3888433"/>
                <a:gridCol w="1584176"/>
                <a:gridCol w="1296144"/>
                <a:gridCol w="1368151"/>
              </a:tblGrid>
              <a:tr h="759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593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88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6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67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2 Título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758825"/>
          </a:xfrm>
        </p:spPr>
        <p:txBody>
          <a:bodyPr/>
          <a:lstStyle/>
          <a:p>
            <a:pPr eaLnBrk="1" hangingPunct="1"/>
            <a:r>
              <a:rPr lang="es-ES" sz="2000" smtClean="0"/>
              <a:t>Gráfico 5. Distribución de Proyectos por Unidad Organizacional, según Modalidad de atención</a:t>
            </a:r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875"/>
            <a:ext cx="4500563" cy="758825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14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Gráfico 5.1 por Modalidad de atención, según Unidad Organizacional</a:t>
            </a: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3438" y="1412875"/>
            <a:ext cx="4500562" cy="758825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1400" dirty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Gráfico 5.2 por Unidad Organizacional, según Modalidad de atención</a:t>
            </a:r>
          </a:p>
        </p:txBody>
      </p:sp>
      <p:sp>
        <p:nvSpPr>
          <p:cNvPr id="25605" name="7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2280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pic>
        <p:nvPicPr>
          <p:cNvPr id="25606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214563"/>
            <a:ext cx="4227512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2214563"/>
            <a:ext cx="4214813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1368425" y="2743200"/>
            <a:ext cx="6480175" cy="16732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26627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Distribución según Modalidades y Perfiles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7. Niños, Niñas y Adolescentes atendidos en la Modalidad Atención a la Comunidad, por Relación Institucional, según Perfil</a:t>
            </a:r>
          </a:p>
        </p:txBody>
      </p:sp>
      <p:sp>
        <p:nvSpPr>
          <p:cNvPr id="27651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0835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95288" y="1628775"/>
          <a:ext cx="8208962" cy="4479925"/>
        </p:xfrm>
        <a:graphic>
          <a:graphicData uri="http://schemas.openxmlformats.org/drawingml/2006/table">
            <a:tbl>
              <a:tblPr/>
              <a:tblGrid>
                <a:gridCol w="3797581"/>
                <a:gridCol w="1314988"/>
                <a:gridCol w="1080120"/>
                <a:gridCol w="1008112"/>
                <a:gridCol w="1008111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7718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8. Proyectos en la Modalidad Atención a la Comunidad, por Relación Institucional, según Perfil</a:t>
            </a:r>
          </a:p>
        </p:txBody>
      </p:sp>
      <p:sp>
        <p:nvSpPr>
          <p:cNvPr id="28675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381750"/>
            <a:ext cx="8370888" cy="395288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85750" y="1628775"/>
          <a:ext cx="8318500" cy="4694238"/>
        </p:xfrm>
        <a:graphic>
          <a:graphicData uri="http://schemas.openxmlformats.org/drawingml/2006/table">
            <a:tbl>
              <a:tblPr/>
              <a:tblGrid>
                <a:gridCol w="3798111"/>
                <a:gridCol w="1382697"/>
                <a:gridCol w="1094537"/>
                <a:gridCol w="1021568"/>
                <a:gridCol w="1021567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Capacitaciòn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9. Niños, Niñas y Adolescentes atendidos en la Modalidad Atención a la Comunidad, por Unidad Organizacional, según Perfil</a:t>
            </a:r>
          </a:p>
        </p:txBody>
      </p:sp>
      <p:sp>
        <p:nvSpPr>
          <p:cNvPr id="2969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1549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11188" y="1628775"/>
          <a:ext cx="7993062" cy="4670425"/>
        </p:xfrm>
        <a:graphic>
          <a:graphicData uri="http://schemas.openxmlformats.org/drawingml/2006/table">
            <a:tbl>
              <a:tblPr/>
              <a:tblGrid>
                <a:gridCol w="4032448"/>
                <a:gridCol w="1440160"/>
                <a:gridCol w="1318616"/>
                <a:gridCol w="1201664"/>
              </a:tblGrid>
              <a:tr h="3982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7718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10. Proyectos en la Modalidad Atención a la Comunidad, por Unidad Organizacional, según Perfil</a:t>
            </a:r>
          </a:p>
        </p:txBody>
      </p:sp>
      <p:sp>
        <p:nvSpPr>
          <p:cNvPr id="3072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362825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11188" y="1628775"/>
          <a:ext cx="7993062" cy="4694238"/>
        </p:xfrm>
        <a:graphic>
          <a:graphicData uri="http://schemas.openxmlformats.org/drawingml/2006/table">
            <a:tbl>
              <a:tblPr/>
              <a:tblGrid>
                <a:gridCol w="4032448"/>
                <a:gridCol w="1440160"/>
                <a:gridCol w="1318616"/>
                <a:gridCol w="1201664"/>
              </a:tblGrid>
              <a:tr h="412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Capacitaciòn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3174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0835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8313" y="1855788"/>
          <a:ext cx="8280400" cy="4467225"/>
        </p:xfrm>
        <a:graphic>
          <a:graphicData uri="http://schemas.openxmlformats.org/drawingml/2006/table">
            <a:tbl>
              <a:tblPr/>
              <a:tblGrid>
                <a:gridCol w="4225830"/>
                <a:gridCol w="1462802"/>
                <a:gridCol w="1152128"/>
                <a:gridCol w="1440159"/>
              </a:tblGrid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87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47897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47897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65015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68235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12. Proyectos en la Modalidad Atención Integral de Tiempo Parcial, por Relación Institucional, según Perfil</a:t>
            </a:r>
          </a:p>
        </p:txBody>
      </p:sp>
      <p:sp>
        <p:nvSpPr>
          <p:cNvPr id="32771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1549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85750" y="1571625"/>
          <a:ext cx="8423275" cy="4708525"/>
        </p:xfrm>
        <a:graphic>
          <a:graphicData uri="http://schemas.openxmlformats.org/drawingml/2006/table">
            <a:tbl>
              <a:tblPr/>
              <a:tblGrid>
                <a:gridCol w="4298741"/>
                <a:gridCol w="1488041"/>
                <a:gridCol w="1172006"/>
                <a:gridCol w="1465007"/>
              </a:tblGrid>
              <a:tr h="4873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601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679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00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05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0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0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0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0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0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0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0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0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3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0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3379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6517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8313" y="1700213"/>
          <a:ext cx="8280400" cy="4422775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96144"/>
                <a:gridCol w="1512168"/>
              </a:tblGrid>
              <a:tr h="3967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36961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47897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20301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47934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68235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14. Proyectos en la Modalidad Atención Integral de Tiempo Parcial por Unidad Organizacional, según Perfil</a:t>
            </a:r>
          </a:p>
        </p:txBody>
      </p:sp>
      <p:sp>
        <p:nvSpPr>
          <p:cNvPr id="3481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2199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288" y="1700213"/>
          <a:ext cx="8280400" cy="4422775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96144"/>
                <a:gridCol w="1512168"/>
              </a:tblGrid>
              <a:tr h="3967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Situaciòn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15. Niños, Niñas y Adolescentes atendidos en la Modalidad Alternativa Familiar, por Relación Institucional, según Perfil</a:t>
            </a:r>
          </a:p>
        </p:txBody>
      </p:sp>
      <p:sp>
        <p:nvSpPr>
          <p:cNvPr id="3584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231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750" y="1844675"/>
          <a:ext cx="8064500" cy="3857625"/>
        </p:xfrm>
        <a:graphic>
          <a:graphicData uri="http://schemas.openxmlformats.org/drawingml/2006/table">
            <a:tbl>
              <a:tblPr/>
              <a:tblGrid>
                <a:gridCol w="4032448"/>
                <a:gridCol w="1296144"/>
                <a:gridCol w="1532044"/>
                <a:gridCol w="1204260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16. Proyectos en la Modalidad Alternativa Familiar, por Relación Institucional, según Perfil</a:t>
            </a:r>
          </a:p>
        </p:txBody>
      </p:sp>
      <p:sp>
        <p:nvSpPr>
          <p:cNvPr id="3686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231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750" y="1844675"/>
          <a:ext cx="8064500" cy="3063875"/>
        </p:xfrm>
        <a:graphic>
          <a:graphicData uri="http://schemas.openxmlformats.org/drawingml/2006/table">
            <a:tbl>
              <a:tblPr/>
              <a:tblGrid>
                <a:gridCol w="4032448"/>
                <a:gridCol w="1296144"/>
                <a:gridCol w="1532044"/>
                <a:gridCol w="1204260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9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17. Niños, Niñas y Adolescentes atendidos en la Modalidad Alternativa Familiar, por Unidad Organizacional, según Perfil</a:t>
            </a:r>
          </a:p>
        </p:txBody>
      </p:sp>
      <p:sp>
        <p:nvSpPr>
          <p:cNvPr id="37891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750" y="1844675"/>
          <a:ext cx="7993063" cy="4032250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5760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760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8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8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18. Proyectos en la Modalidad Alternativa Familiar  por Unidad Organizacional, según Perfil</a:t>
            </a:r>
          </a:p>
        </p:txBody>
      </p:sp>
      <p:sp>
        <p:nvSpPr>
          <p:cNvPr id="38915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2913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750" y="1714500"/>
          <a:ext cx="7993063" cy="3643313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6218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218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109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09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45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6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56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09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9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39939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2199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900113" y="1628775"/>
          <a:ext cx="7327900" cy="4464050"/>
        </p:xfrm>
        <a:graphic>
          <a:graphicData uri="http://schemas.openxmlformats.org/drawingml/2006/table">
            <a:tbl>
              <a:tblPr/>
              <a:tblGrid>
                <a:gridCol w="3672408"/>
                <a:gridCol w="1440160"/>
                <a:gridCol w="1152128"/>
                <a:gridCol w="1063204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20. Proyectos en la Modalidad Atención Integral de Tiempo Completo, por Relación Institucional, según Perfil</a:t>
            </a:r>
          </a:p>
        </p:txBody>
      </p:sp>
      <p:sp>
        <p:nvSpPr>
          <p:cNvPr id="4096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2199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42938" y="1500188"/>
          <a:ext cx="7542212" cy="4613275"/>
        </p:xfrm>
        <a:graphic>
          <a:graphicData uri="http://schemas.openxmlformats.org/drawingml/2006/table">
            <a:tbl>
              <a:tblPr/>
              <a:tblGrid>
                <a:gridCol w="3779812"/>
                <a:gridCol w="1482279"/>
                <a:gridCol w="1185823"/>
                <a:gridCol w="1094299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83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4198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5803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750" y="1700213"/>
          <a:ext cx="8137525" cy="4545012"/>
        </p:xfrm>
        <a:graphic>
          <a:graphicData uri="http://schemas.openxmlformats.org/drawingml/2006/table">
            <a:tbl>
              <a:tblPr/>
              <a:tblGrid>
                <a:gridCol w="4104456"/>
                <a:gridCol w="1584176"/>
                <a:gridCol w="1224136"/>
                <a:gridCol w="1224136"/>
              </a:tblGrid>
              <a:tr h="418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7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22. Proyectos en la Modalidad Atención Integral de Tiempo Completo por Unidad Organizacional, según Perfil</a:t>
            </a:r>
          </a:p>
        </p:txBody>
      </p:sp>
      <p:sp>
        <p:nvSpPr>
          <p:cNvPr id="43011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9390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57188" y="1500188"/>
          <a:ext cx="8320087" cy="4745037"/>
        </p:xfrm>
        <a:graphic>
          <a:graphicData uri="http://schemas.openxmlformats.org/drawingml/2006/table">
            <a:tbl>
              <a:tblPr/>
              <a:tblGrid>
                <a:gridCol w="4196560"/>
                <a:gridCol w="1619725"/>
                <a:gridCol w="1251606"/>
                <a:gridCol w="1251606"/>
              </a:tblGrid>
              <a:tr h="4455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744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1368425" y="2743200"/>
            <a:ext cx="6480175" cy="16732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44035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Información por Departamentos</a:t>
            </a:r>
            <a:endParaRPr lang="es-ES" baseline="30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23. Distribución de Población y Proyectos en Artigas, según Modalidad y Perfil</a:t>
            </a:r>
          </a:p>
        </p:txBody>
      </p:sp>
      <p:sp>
        <p:nvSpPr>
          <p:cNvPr id="45059" name="7 CuadroTexto"/>
          <p:cNvSpPr txBox="1">
            <a:spLocks noChangeArrowheads="1"/>
          </p:cNvSpPr>
          <p:nvPr/>
        </p:nvSpPr>
        <p:spPr bwMode="auto">
          <a:xfrm>
            <a:off x="755650" y="5805488"/>
            <a:ext cx="74882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</a:p>
        </p:txBody>
      </p:sp>
      <p:sp>
        <p:nvSpPr>
          <p:cNvPr id="45060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962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628775"/>
          <a:ext cx="8064500" cy="3960813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24. Distribución de Población y Proyectos Canelones, según Modalidad y Perfil</a:t>
            </a:r>
          </a:p>
        </p:txBody>
      </p:sp>
      <p:sp>
        <p:nvSpPr>
          <p:cNvPr id="4608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0121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773238"/>
          <a:ext cx="8137525" cy="4267200"/>
        </p:xfrm>
        <a:graphic>
          <a:graphicData uri="http://schemas.openxmlformats.org/drawingml/2006/table">
            <a:tbl>
              <a:tblPr/>
              <a:tblGrid>
                <a:gridCol w="4104456"/>
                <a:gridCol w="2088232"/>
                <a:gridCol w="1944216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Canelones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25. Distribución de Población y Proyectos en Cerro Largo, según Modalidad y Perfil</a:t>
            </a:r>
          </a:p>
        </p:txBody>
      </p:sp>
      <p:sp>
        <p:nvSpPr>
          <p:cNvPr id="4710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8350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750" y="1520825"/>
          <a:ext cx="8208963" cy="4572000"/>
        </p:xfrm>
        <a:graphic>
          <a:graphicData uri="http://schemas.openxmlformats.org/drawingml/2006/table">
            <a:tbl>
              <a:tblPr/>
              <a:tblGrid>
                <a:gridCol w="4104456"/>
                <a:gridCol w="2088232"/>
                <a:gridCol w="2016223"/>
              </a:tblGrid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Cerro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3498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5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26. Distribución de Población y Proyectos en Colonia, según Modalidad y Perfil</a:t>
            </a:r>
          </a:p>
        </p:txBody>
      </p:sp>
      <p:sp>
        <p:nvSpPr>
          <p:cNvPr id="48131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6517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8313" y="1700213"/>
          <a:ext cx="8280400" cy="4551362"/>
        </p:xfrm>
        <a:graphic>
          <a:graphicData uri="http://schemas.openxmlformats.org/drawingml/2006/table">
            <a:tbl>
              <a:tblPr/>
              <a:tblGrid>
                <a:gridCol w="4248471"/>
                <a:gridCol w="1800200"/>
                <a:gridCol w="2232249"/>
              </a:tblGrid>
              <a:tr h="3790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7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7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extensa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7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27. Distribución de Población y Proyectos en Durazno, según Modalidad y Perfil</a:t>
            </a:r>
          </a:p>
        </p:txBody>
      </p:sp>
      <p:sp>
        <p:nvSpPr>
          <p:cNvPr id="49155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9390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750" y="1700213"/>
          <a:ext cx="7993063" cy="4560887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16224"/>
              </a:tblGrid>
              <a:tr h="480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Centro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Juvenil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28. Distribución de Población y Proyectos en Flores, según Modalidad y Perfil</a:t>
            </a:r>
          </a:p>
        </p:txBody>
      </p:sp>
      <p:sp>
        <p:nvSpPr>
          <p:cNvPr id="5017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53188"/>
            <a:ext cx="7796213" cy="323850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750" y="1700213"/>
          <a:ext cx="8137525" cy="4608512"/>
        </p:xfrm>
        <a:graphic>
          <a:graphicData uri="http://schemas.openxmlformats.org/drawingml/2006/table">
            <a:tbl>
              <a:tblPr/>
              <a:tblGrid>
                <a:gridCol w="4104456"/>
                <a:gridCol w="2232248"/>
                <a:gridCol w="1800200"/>
              </a:tblGrid>
              <a:tr h="5120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29. Distribución de Población y Proyectos en Florida, según Modalidad y Perfil</a:t>
            </a:r>
          </a:p>
        </p:txBody>
      </p:sp>
      <p:sp>
        <p:nvSpPr>
          <p:cNvPr id="5120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962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736725"/>
          <a:ext cx="8064500" cy="4500563"/>
        </p:xfrm>
        <a:graphic>
          <a:graphicData uri="http://schemas.openxmlformats.org/drawingml/2006/table">
            <a:tbl>
              <a:tblPr/>
              <a:tblGrid>
                <a:gridCol w="4032448"/>
                <a:gridCol w="2088232"/>
                <a:gridCol w="1944216"/>
              </a:tblGrid>
              <a:tr h="4499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Florida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Centro Internación Transitoria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30. Distribución de Población y Proyectos en Lavalleja, según Modalidad y Perfil</a:t>
            </a:r>
          </a:p>
        </p:txBody>
      </p:sp>
      <p:sp>
        <p:nvSpPr>
          <p:cNvPr id="52227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231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700213"/>
          <a:ext cx="8064500" cy="4464050"/>
        </p:xfrm>
        <a:graphic>
          <a:graphicData uri="http://schemas.openxmlformats.org/drawingml/2006/table">
            <a:tbl>
              <a:tblPr/>
              <a:tblGrid>
                <a:gridCol w="4032448"/>
                <a:gridCol w="2016224"/>
                <a:gridCol w="2016224"/>
              </a:tblGrid>
              <a:tr h="4699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31. Distribución de Población y Proyectos en Maldonado, según Modalidad y Perfil</a:t>
            </a:r>
          </a:p>
        </p:txBody>
      </p:sp>
      <p:sp>
        <p:nvSpPr>
          <p:cNvPr id="53251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628775"/>
          <a:ext cx="7993062" cy="4694238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1944216"/>
              </a:tblGrid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Maldonado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400" smtClean="0">
                <a:solidFill>
                  <a:srgbClr val="7B9899"/>
                </a:solidFill>
              </a:rPr>
              <a:t>Cuadro 32. Distribución de Población y Proyectos en Montevideo según Unidad Organizacional</a:t>
            </a:r>
          </a:p>
        </p:txBody>
      </p:sp>
      <p:sp>
        <p:nvSpPr>
          <p:cNvPr id="54275" name="2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381750"/>
            <a:ext cx="8083550" cy="395288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14313" y="1428750"/>
          <a:ext cx="8643937" cy="4946650"/>
        </p:xfrm>
        <a:graphic>
          <a:graphicData uri="http://schemas.openxmlformats.org/drawingml/2006/table">
            <a:tbl>
              <a:tblPr/>
              <a:tblGrid>
                <a:gridCol w="4245443"/>
                <a:gridCol w="2237862"/>
                <a:gridCol w="2160693"/>
              </a:tblGrid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Adicciones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Departamento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Departamento de Adopciones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Direcciones Regionales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División Atención Integral a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División 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División 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División 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División Jurídica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División Protección Integral a la Infancia y Adolescencia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1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División Protección Integral en Contexto Familiar y Comunitario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Programa de Explotación Sexual Comercial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Proyectos Educativos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Sub Dirección General Técnica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27830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33. Distribución de Población y Proyectos en Paysandú, según Modalidad y Perfil</a:t>
            </a:r>
          </a:p>
        </p:txBody>
      </p:sp>
      <p:sp>
        <p:nvSpPr>
          <p:cNvPr id="55299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231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657350"/>
          <a:ext cx="8137525" cy="4694238"/>
        </p:xfrm>
        <a:graphic>
          <a:graphicData uri="http://schemas.openxmlformats.org/drawingml/2006/table">
            <a:tbl>
              <a:tblPr/>
              <a:tblGrid>
                <a:gridCol w="4104456"/>
                <a:gridCol w="2016224"/>
                <a:gridCol w="2016224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Paysandú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34. Distribución de Población y Proyectos en Río Negro, según Modalidad y Perfil</a:t>
            </a:r>
          </a:p>
        </p:txBody>
      </p:sp>
      <p:sp>
        <p:nvSpPr>
          <p:cNvPr id="56323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5803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00063" y="1500188"/>
          <a:ext cx="7993062" cy="4586287"/>
        </p:xfrm>
        <a:graphic>
          <a:graphicData uri="http://schemas.openxmlformats.org/drawingml/2006/table">
            <a:tbl>
              <a:tblPr/>
              <a:tblGrid>
                <a:gridCol w="3960440"/>
                <a:gridCol w="2016224"/>
                <a:gridCol w="2016224"/>
              </a:tblGrid>
              <a:tr h="458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Río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Negro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3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35. Distribución de Población y Proyectos en Rivera, según Modalidad y Perfil</a:t>
            </a:r>
          </a:p>
        </p:txBody>
      </p:sp>
      <p:sp>
        <p:nvSpPr>
          <p:cNvPr id="57347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85750" y="1500188"/>
          <a:ext cx="8350250" cy="4857750"/>
        </p:xfrm>
        <a:graphic>
          <a:graphicData uri="http://schemas.openxmlformats.org/drawingml/2006/table">
            <a:tbl>
              <a:tblPr/>
              <a:tblGrid>
                <a:gridCol w="4175324"/>
                <a:gridCol w="2013103"/>
                <a:gridCol w="2162221"/>
              </a:tblGrid>
              <a:tr h="4857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36. Distribución de Población y Proyectos en Rocha, según Modalidad y Perfil</a:t>
            </a:r>
          </a:p>
        </p:txBody>
      </p:sp>
      <p:sp>
        <p:nvSpPr>
          <p:cNvPr id="58371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7962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8313" y="1700213"/>
          <a:ext cx="8137525" cy="4608512"/>
        </p:xfrm>
        <a:graphic>
          <a:graphicData uri="http://schemas.openxmlformats.org/drawingml/2006/table">
            <a:tbl>
              <a:tblPr/>
              <a:tblGrid>
                <a:gridCol w="4176463"/>
                <a:gridCol w="2016224"/>
                <a:gridCol w="1944216"/>
              </a:tblGrid>
              <a:tr h="4851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37. Distribución de Población y Proyectos en Salto, según Modalidad y Perfil</a:t>
            </a:r>
          </a:p>
        </p:txBody>
      </p:sp>
      <p:sp>
        <p:nvSpPr>
          <p:cNvPr id="5939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4358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750" y="1562100"/>
          <a:ext cx="8208963" cy="4694238"/>
        </p:xfrm>
        <a:graphic>
          <a:graphicData uri="http://schemas.openxmlformats.org/drawingml/2006/table">
            <a:tbl>
              <a:tblPr/>
              <a:tblGrid>
                <a:gridCol w="4032447"/>
                <a:gridCol w="2160240"/>
                <a:gridCol w="2016224"/>
              </a:tblGrid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Salto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6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38. Distribución de Población y Proyectos en San José, según Modalidad y Perfil</a:t>
            </a:r>
          </a:p>
        </p:txBody>
      </p:sp>
      <p:sp>
        <p:nvSpPr>
          <p:cNvPr id="60419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6517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750" y="1736725"/>
          <a:ext cx="8064500" cy="4572000"/>
        </p:xfrm>
        <a:graphic>
          <a:graphicData uri="http://schemas.openxmlformats.org/drawingml/2006/table">
            <a:tbl>
              <a:tblPr/>
              <a:tblGrid>
                <a:gridCol w="4032449"/>
                <a:gridCol w="2160240"/>
                <a:gridCol w="1872209"/>
              </a:tblGrid>
              <a:tr h="4354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San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José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Albergue Tiempo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Parcial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39. Distribución de Población y Proyectos en Soriano, según Modalidad y Perfil</a:t>
            </a:r>
          </a:p>
        </p:txBody>
      </p:sp>
      <p:sp>
        <p:nvSpPr>
          <p:cNvPr id="61443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4439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28625" y="1143000"/>
          <a:ext cx="8208963" cy="5208588"/>
        </p:xfrm>
        <a:graphic>
          <a:graphicData uri="http://schemas.openxmlformats.org/drawingml/2006/table">
            <a:tbl>
              <a:tblPr/>
              <a:tblGrid>
                <a:gridCol w="4104456"/>
                <a:gridCol w="1944216"/>
                <a:gridCol w="2160240"/>
              </a:tblGrid>
              <a:tr h="3006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Soriano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Formación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en Deportes 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Hogar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Acogimiento </a:t>
                      </a:r>
                      <a:r>
                        <a:rPr lang="es-ES" sz="1400" b="0" i="0" u="none" strike="noStrike" baseline="0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 </a:t>
                      </a:r>
                      <a:r>
                        <a:rPr lang="es-ES" sz="1400" b="0" i="0" u="none" strike="noStrike" baseline="0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40. Distribución de Población y Proyectos en Tacuarembó, según Modalidad y Perfil</a:t>
            </a:r>
          </a:p>
        </p:txBody>
      </p:sp>
      <p:sp>
        <p:nvSpPr>
          <p:cNvPr id="62467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4439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773238"/>
          <a:ext cx="8064500" cy="4464050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2016225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41. Distribución de Población y Proyectos en Treinta y Tres, según Modalidad y Perfil</a:t>
            </a:r>
          </a:p>
        </p:txBody>
      </p:sp>
      <p:sp>
        <p:nvSpPr>
          <p:cNvPr id="63491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228013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750" y="1628775"/>
          <a:ext cx="8137525" cy="4679950"/>
        </p:xfrm>
        <a:graphic>
          <a:graphicData uri="http://schemas.openxmlformats.org/drawingml/2006/table">
            <a:tbl>
              <a:tblPr/>
              <a:tblGrid>
                <a:gridCol w="4104456"/>
                <a:gridCol w="2088232"/>
                <a:gridCol w="1944216"/>
              </a:tblGrid>
              <a:tr h="468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Treinta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s-ES" sz="1400" b="0" i="0" u="none" strike="noStrike" baseline="0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1368425" y="2743200"/>
            <a:ext cx="6480175" cy="16732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/>
          </a:p>
        </p:txBody>
      </p:sp>
      <p:sp>
        <p:nvSpPr>
          <p:cNvPr id="64515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Sistema de Responsabilidad Penal Adolescente (SIRPA)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65539" name="6 CuadroTexto"/>
          <p:cNvSpPr txBox="1">
            <a:spLocks noChangeArrowheads="1"/>
          </p:cNvSpPr>
          <p:nvPr/>
        </p:nvSpPr>
        <p:spPr bwMode="auto">
          <a:xfrm>
            <a:off x="755650" y="5805488"/>
            <a:ext cx="74882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latin typeface="Calibri" pitchFamily="34" charset="0"/>
                <a:cs typeface="Arial" charset="0"/>
              </a:rPr>
              <a:t>*Estos jóvenes a su vez reciben atenciones recreativas y de capacitación, que se detallan en los Cuadros 46 y 47</a:t>
            </a:r>
          </a:p>
        </p:txBody>
      </p:sp>
      <p:sp>
        <p:nvSpPr>
          <p:cNvPr id="65540" name="7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250825" y="6381750"/>
            <a:ext cx="7867650" cy="25082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8313" y="1773238"/>
          <a:ext cx="8208962" cy="3887787"/>
        </p:xfrm>
        <a:graphic>
          <a:graphicData uri="http://schemas.openxmlformats.org/drawingml/2006/table">
            <a:tbl>
              <a:tblPr/>
              <a:tblGrid>
                <a:gridCol w="3672408"/>
                <a:gridCol w="1656184"/>
                <a:gridCol w="1224136"/>
                <a:gridCol w="1656184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43. Proyectos dependientes de SIRPA en los que se cumplen Medidas Judiciales, por Relación Institucional, según Tipo de Medidas</a:t>
            </a:r>
          </a:p>
        </p:txBody>
      </p:sp>
      <p:sp>
        <p:nvSpPr>
          <p:cNvPr id="66563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80835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773238"/>
          <a:ext cx="8137525" cy="4321175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44. Adolescentes atendidos en SIRPA, por Unidad Organizacional, según Tipo de Medidas</a:t>
            </a:r>
          </a:p>
        </p:txBody>
      </p:sp>
      <p:sp>
        <p:nvSpPr>
          <p:cNvPr id="67587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700213"/>
          <a:ext cx="8064500" cy="4464050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45. Proyectos dependientes de SIRPA en los que se cumplen Medidas Judiciales, según Unidad Organizacional y Tipo de Medida</a:t>
            </a:r>
          </a:p>
        </p:txBody>
      </p:sp>
      <p:sp>
        <p:nvSpPr>
          <p:cNvPr id="68611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362825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773238"/>
          <a:ext cx="8064500" cy="4248150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46. Adolescentes atendidos en SIRPA que participan de Proyectos de apoyo, por Relación Institucional, Áreas de trabajo de los Proyectos</a:t>
            </a:r>
          </a:p>
        </p:txBody>
      </p:sp>
      <p:sp>
        <p:nvSpPr>
          <p:cNvPr id="69635" name="4 CuadroTexto"/>
          <p:cNvSpPr txBox="1">
            <a:spLocks noChangeArrowheads="1"/>
          </p:cNvSpPr>
          <p:nvPr/>
        </p:nvSpPr>
        <p:spPr bwMode="auto">
          <a:xfrm>
            <a:off x="971550" y="5445125"/>
            <a:ext cx="7416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</a:p>
        </p:txBody>
      </p:sp>
      <p:sp>
        <p:nvSpPr>
          <p:cNvPr id="69636" name="6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075488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188" y="1773238"/>
          <a:ext cx="7993062" cy="3529012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000" smtClean="0">
                <a:solidFill>
                  <a:srgbClr val="7B9899"/>
                </a:solidFill>
              </a:rPr>
              <a:t>Cuadro 47. Proyectos de apoyo a la población atendida en SIRPA, por Relación Institucional, según Área de Trabajo</a:t>
            </a:r>
          </a:p>
        </p:txBody>
      </p:sp>
      <p:sp>
        <p:nvSpPr>
          <p:cNvPr id="70659" name="7 CuadroTexto"/>
          <p:cNvSpPr txBox="1">
            <a:spLocks noChangeArrowheads="1"/>
          </p:cNvSpPr>
          <p:nvPr/>
        </p:nvSpPr>
        <p:spPr bwMode="auto">
          <a:xfrm>
            <a:off x="971550" y="5876925"/>
            <a:ext cx="74168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latin typeface="Calibri" pitchFamily="34" charset="0"/>
              </a:rPr>
              <a:t>*La totalidad de los Proyectos de apoyo están ubicados en Montevideo</a:t>
            </a:r>
          </a:p>
        </p:txBody>
      </p:sp>
      <p:sp>
        <p:nvSpPr>
          <p:cNvPr id="70660" name="5 Marcador de pie de página"/>
          <p:cNvSpPr>
            <a:spLocks noGrp="1"/>
          </p:cNvSpPr>
          <p:nvPr>
            <p:ph type="ftr" sz="quarter" idx="11"/>
          </p:nvPr>
        </p:nvSpPr>
        <p:spPr bwMode="auto">
          <a:xfrm>
            <a:off x="304800" y="6410325"/>
            <a:ext cx="7867650" cy="447675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/>
              <a:t>Fuente: S.I.P.I. Instituto del Niño y Adolescente del Uruguay- Sistema de Información para la Infancia</a:t>
            </a:r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188" y="1916113"/>
          <a:ext cx="7993062" cy="3744912"/>
        </p:xfrm>
        <a:graphic>
          <a:graphicData uri="http://schemas.openxmlformats.org/drawingml/2006/table">
            <a:tbl>
              <a:tblPr/>
              <a:tblGrid>
                <a:gridCol w="3096344"/>
                <a:gridCol w="1152128"/>
                <a:gridCol w="1080120"/>
                <a:gridCol w="1008112"/>
                <a:gridCol w="1656185"/>
              </a:tblGrid>
              <a:tr h="832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32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320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2800" smtClean="0"/>
              <a:t>Notas</a:t>
            </a:r>
          </a:p>
        </p:txBody>
      </p:sp>
      <p:sp>
        <p:nvSpPr>
          <p:cNvPr id="71683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684" name="1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 eaLnBrk="1" hangingPunct="1"/>
            <a:r>
              <a:rPr lang="es-ES" sz="180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 eaLnBrk="1" hangingPunct="1"/>
            <a:endParaRPr lang="es-ES" sz="1800" smtClean="0"/>
          </a:p>
          <a:p>
            <a:pPr algn="just" eaLnBrk="1" hangingPunct="1"/>
            <a:r>
              <a:rPr lang="es-ES" sz="180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pPr eaLnBrk="1" hangingPunct="1"/>
            <a:endParaRPr lang="es-ES" sz="1800" smtClean="0"/>
          </a:p>
          <a:p>
            <a:pPr eaLnBrk="1" hangingPunct="1">
              <a:buFont typeface="Wingdings 2" pitchFamily="18" charset="2"/>
              <a:buNone/>
            </a:pPr>
            <a:endParaRPr lang="es-ES" sz="1800" smtClean="0"/>
          </a:p>
          <a:p>
            <a:pPr eaLnBrk="1" hangingPunct="1"/>
            <a:endParaRPr lang="es-ES" sz="1800" smtClean="0"/>
          </a:p>
          <a:p>
            <a:pPr eaLnBrk="1" hangingPunct="1"/>
            <a:endParaRPr lang="es-ES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2744</TotalTime>
  <Words>6203</Words>
  <Application>Microsoft Office PowerPoint</Application>
  <PresentationFormat>Presentación en pantalla (4:3)</PresentationFormat>
  <Paragraphs>2449</Paragraphs>
  <Slides>58</Slides>
  <Notes>5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Civil</vt:lpstr>
      <vt:lpstr>Hoja de cálculo de Microsoft Office Excel 97-2003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vpereyra</dc:creator>
  <cp:lastModifiedBy>virginia</cp:lastModifiedBy>
  <cp:revision>317</cp:revision>
  <dcterms:created xsi:type="dcterms:W3CDTF">2014-03-17T15:45:29Z</dcterms:created>
  <dcterms:modified xsi:type="dcterms:W3CDTF">2014-07-22T12:01:53Z</dcterms:modified>
</cp:coreProperties>
</file>