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0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335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8" r:id="rId34"/>
    <p:sldId id="300" r:id="rId35"/>
    <p:sldId id="302" r:id="rId36"/>
    <p:sldId id="304" r:id="rId37"/>
    <p:sldId id="306" r:id="rId38"/>
    <p:sldId id="308" r:id="rId39"/>
    <p:sldId id="310" r:id="rId40"/>
    <p:sldId id="312" r:id="rId41"/>
    <p:sldId id="334" r:id="rId42"/>
    <p:sldId id="314" r:id="rId43"/>
    <p:sldId id="316" r:id="rId44"/>
    <p:sldId id="318" r:id="rId45"/>
    <p:sldId id="320" r:id="rId46"/>
    <p:sldId id="322" r:id="rId47"/>
    <p:sldId id="324" r:id="rId48"/>
    <p:sldId id="326" r:id="rId49"/>
    <p:sldId id="328" r:id="rId50"/>
    <p:sldId id="330" r:id="rId51"/>
    <p:sldId id="332" r:id="rId52"/>
    <p:sldId id="284" r:id="rId53"/>
    <p:sldId id="285" r:id="rId54"/>
    <p:sldId id="286" r:id="rId55"/>
    <p:sldId id="287" r:id="rId56"/>
    <p:sldId id="288" r:id="rId57"/>
    <p:sldId id="289" r:id="rId58"/>
    <p:sldId id="292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660"/>
  </p:normalViewPr>
  <p:slideViewPr>
    <p:cSldViewPr>
      <p:cViewPr>
        <p:scale>
          <a:sx n="60" d="100"/>
          <a:sy n="60" d="100"/>
        </p:scale>
        <p:origin x="-522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An&#225;lisis\Estudio%20de%20Poblaci&#243;n%20y%20Proyectos\7.%20Jul14\mantis_88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uario_2\Escritorio\Proyectos%20Julio%202014%20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Feb 2014</c:v>
                </c:pt>
                <c:pt idx="1">
                  <c:v>Mar 2014</c:v>
                </c:pt>
                <c:pt idx="2">
                  <c:v>Abr 2014</c:v>
                </c:pt>
                <c:pt idx="3">
                  <c:v>May 2014</c:v>
                </c:pt>
                <c:pt idx="4">
                  <c:v>Jun 2014</c:v>
                </c:pt>
                <c:pt idx="5">
                  <c:v>Jul 2014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77305</c:v>
                </c:pt>
                <c:pt idx="1">
                  <c:v>79189</c:v>
                </c:pt>
                <c:pt idx="2">
                  <c:v>79329</c:v>
                </c:pt>
                <c:pt idx="3">
                  <c:v>78921</c:v>
                </c:pt>
                <c:pt idx="4">
                  <c:v>78732</c:v>
                </c:pt>
                <c:pt idx="5">
                  <c:v>78825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Feb 2014</c:v>
                </c:pt>
                <c:pt idx="1">
                  <c:v>Mar 2014</c:v>
                </c:pt>
                <c:pt idx="2">
                  <c:v>Abr 2014</c:v>
                </c:pt>
                <c:pt idx="3">
                  <c:v>May 2014</c:v>
                </c:pt>
                <c:pt idx="4">
                  <c:v>Jun 2014</c:v>
                </c:pt>
                <c:pt idx="5">
                  <c:v>Jul 2014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Feb 2014</c:v>
                </c:pt>
                <c:pt idx="1">
                  <c:v>Mar 2014</c:v>
                </c:pt>
                <c:pt idx="2">
                  <c:v>Abr 2014</c:v>
                </c:pt>
                <c:pt idx="3">
                  <c:v>May 2014</c:v>
                </c:pt>
                <c:pt idx="4">
                  <c:v>Jun 2014</c:v>
                </c:pt>
                <c:pt idx="5">
                  <c:v>Jul 2014</c:v>
                </c:pt>
              </c:strCache>
            </c:strRef>
          </c:cat>
          <c:val>
            <c:numRef>
              <c:f>Hoja1!$D$2:$D$7</c:f>
              <c:numCache>
                <c:formatCode>General</c:formatCode>
                <c:ptCount val="6"/>
              </c:numCache>
            </c:numRef>
          </c:val>
        </c:ser>
        <c:shape val="box"/>
        <c:axId val="68564864"/>
        <c:axId val="68566400"/>
        <c:axId val="0"/>
      </c:bar3DChart>
      <c:catAx>
        <c:axId val="68564864"/>
        <c:scaling>
          <c:orientation val="minMax"/>
        </c:scaling>
        <c:axPos val="b"/>
        <c:tickLblPos val="nextTo"/>
        <c:crossAx val="68566400"/>
        <c:crosses val="autoZero"/>
        <c:auto val="1"/>
        <c:lblAlgn val="ctr"/>
        <c:lblOffset val="100"/>
      </c:catAx>
      <c:valAx>
        <c:axId val="68566400"/>
        <c:scaling>
          <c:orientation val="minMax"/>
        </c:scaling>
        <c:axPos val="l"/>
        <c:majorGridlines/>
        <c:numFmt formatCode="General" sourceLinked="1"/>
        <c:tickLblPos val="nextTo"/>
        <c:crossAx val="6856486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[mantis_882.xlsx]Hoja4!Tabla dinámica3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Hoja4!$B$31:$B$32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Hoja4!$A$33:$A$37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Hoja4!$B$33:$B$37</c:f>
              <c:numCache>
                <c:formatCode>General</c:formatCode>
                <c:ptCount val="4"/>
                <c:pt idx="0">
                  <c:v>5323</c:v>
                </c:pt>
                <c:pt idx="1">
                  <c:v>3224</c:v>
                </c:pt>
                <c:pt idx="2">
                  <c:v>849</c:v>
                </c:pt>
                <c:pt idx="3">
                  <c:v>2456</c:v>
                </c:pt>
              </c:numCache>
            </c:numRef>
          </c:val>
        </c:ser>
        <c:ser>
          <c:idx val="1"/>
          <c:order val="1"/>
          <c:tx>
            <c:strRef>
              <c:f>Hoja4!$C$31:$C$32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Hoja4!$A$33:$A$37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Hoja4!$C$33:$C$37</c:f>
              <c:numCache>
                <c:formatCode>General</c:formatCode>
                <c:ptCount val="4"/>
                <c:pt idx="0">
                  <c:v>1994</c:v>
                </c:pt>
                <c:pt idx="1">
                  <c:v>64999</c:v>
                </c:pt>
                <c:pt idx="3">
                  <c:v>2263</c:v>
                </c:pt>
              </c:numCache>
            </c:numRef>
          </c:val>
        </c:ser>
        <c:ser>
          <c:idx val="2"/>
          <c:order val="2"/>
          <c:tx>
            <c:strRef>
              <c:f>Hoja4!$D$31:$D$32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Hoja4!$A$33:$A$37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Hoja4!$D$33:$D$37</c:f>
              <c:numCache>
                <c:formatCode>General</c:formatCode>
                <c:ptCount val="4"/>
                <c:pt idx="2">
                  <c:v>575</c:v>
                </c:pt>
              </c:numCache>
            </c:numRef>
          </c:val>
        </c:ser>
        <c:ser>
          <c:idx val="3"/>
          <c:order val="3"/>
          <c:tx>
            <c:strRef>
              <c:f>Hoja4!$E$31:$E$32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Hoja4!$A$33:$A$37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Hoja4!$E$33:$E$37</c:f>
              <c:numCache>
                <c:formatCode>General</c:formatCode>
                <c:ptCount val="4"/>
                <c:pt idx="0">
                  <c:v>349</c:v>
                </c:pt>
              </c:numCache>
            </c:numRef>
          </c:val>
        </c:ser>
        <c:shape val="box"/>
        <c:axId val="35635968"/>
        <c:axId val="35637504"/>
        <c:axId val="0"/>
      </c:bar3DChart>
      <c:catAx>
        <c:axId val="35635968"/>
        <c:scaling>
          <c:orientation val="minMax"/>
        </c:scaling>
        <c:axPos val="l"/>
        <c:tickLblPos val="nextTo"/>
        <c:crossAx val="35637504"/>
        <c:crosses val="autoZero"/>
        <c:auto val="1"/>
        <c:lblAlgn val="ctr"/>
        <c:lblOffset val="100"/>
      </c:catAx>
      <c:valAx>
        <c:axId val="35637504"/>
        <c:scaling>
          <c:orientation val="minMax"/>
        </c:scaling>
        <c:axPos val="b"/>
        <c:majorGridlines/>
        <c:numFmt formatCode="General" sourceLinked="1"/>
        <c:tickLblPos val="nextTo"/>
        <c:crossAx val="3563596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[Proyectos Julio 2014 I.xlsx]Hoja1!Tabla dinámica1</c:name>
    <c:fmtId val="6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98</c:v>
                </c:pt>
                <c:pt idx="1">
                  <c:v>84</c:v>
                </c:pt>
                <c:pt idx="2">
                  <c:v>343</c:v>
                </c:pt>
                <c:pt idx="3">
                  <c:v>113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39</c:v>
                </c:pt>
                <c:pt idx="1">
                  <c:v>653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291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20</c:v>
                </c:pt>
              </c:numCache>
            </c:numRef>
          </c:val>
        </c:ser>
        <c:shape val="box"/>
        <c:axId val="60773504"/>
        <c:axId val="60775040"/>
        <c:axId val="0"/>
      </c:bar3DChart>
      <c:catAx>
        <c:axId val="60773504"/>
        <c:scaling>
          <c:orientation val="minMax"/>
        </c:scaling>
        <c:axPos val="l"/>
        <c:tickLblPos val="nextTo"/>
        <c:crossAx val="60775040"/>
        <c:crosses val="autoZero"/>
        <c:auto val="1"/>
        <c:lblAlgn val="ctr"/>
        <c:lblOffset val="100"/>
      </c:catAx>
      <c:valAx>
        <c:axId val="60775040"/>
        <c:scaling>
          <c:orientation val="minMax"/>
        </c:scaling>
        <c:axPos val="b"/>
        <c:majorGridlines/>
        <c:numFmt formatCode="General" sourceLinked="1"/>
        <c:tickLblPos val="nextTo"/>
        <c:crossAx val="60773504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JULIO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1196752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23496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37671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41154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6021288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844824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23215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24023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47238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48646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82032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251322"/>
        </p:xfrm>
        <a:graphic>
          <a:graphicData uri="http://schemas.openxmlformats.org/drawingml/2006/table">
            <a:tbl>
              <a:tblPr/>
              <a:tblGrid>
                <a:gridCol w="2952326"/>
                <a:gridCol w="936104"/>
                <a:gridCol w="1152128"/>
                <a:gridCol w="1008112"/>
                <a:gridCol w="875541"/>
                <a:gridCol w="996667"/>
              </a:tblGrid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488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69256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82032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251520" y="1340768"/>
          <a:ext cx="864096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4032448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98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157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638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1708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2 Gráfico"/>
          <p:cNvGraphicFramePr/>
          <p:nvPr/>
        </p:nvGraphicFramePr>
        <p:xfrm>
          <a:off x="683568" y="1772816"/>
          <a:ext cx="777686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3228380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54324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82032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2276872"/>
            <a:ext cx="403244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436374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59" y="1844824"/>
          <a:ext cx="8136904" cy="4176462"/>
        </p:xfrm>
        <a:graphic>
          <a:graphicData uri="http://schemas.openxmlformats.org/drawingml/2006/table">
            <a:tbl>
              <a:tblPr/>
              <a:tblGrid>
                <a:gridCol w="3888433"/>
                <a:gridCol w="1584176"/>
                <a:gridCol w="1296144"/>
                <a:gridCol w="1368151"/>
              </a:tblGrid>
              <a:tr h="759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59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79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157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59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59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628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1708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492896"/>
            <a:ext cx="417646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132856"/>
            <a:ext cx="382270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7" y="1628800"/>
          <a:ext cx="8424936" cy="4483281"/>
        </p:xfrm>
        <a:graphic>
          <a:graphicData uri="http://schemas.openxmlformats.org/drawingml/2006/table">
            <a:tbl>
              <a:tblPr/>
              <a:tblGrid>
                <a:gridCol w="3384376"/>
                <a:gridCol w="1296144"/>
                <a:gridCol w="1224136"/>
                <a:gridCol w="1296144"/>
                <a:gridCol w="1224136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69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59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16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628800"/>
          <a:ext cx="8208912" cy="4608513"/>
        </p:xfrm>
        <a:graphic>
          <a:graphicData uri="http://schemas.openxmlformats.org/drawingml/2006/table">
            <a:tbl>
              <a:tblPr/>
              <a:tblGrid>
                <a:gridCol w="3797581"/>
                <a:gridCol w="1314988"/>
                <a:gridCol w="1080120"/>
                <a:gridCol w="1008112"/>
                <a:gridCol w="1008111"/>
              </a:tblGrid>
              <a:tr h="4592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96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0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60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60" y="1628800"/>
          <a:ext cx="7992888" cy="4669743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398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60" y="1484784"/>
          <a:ext cx="7992888" cy="4674538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412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25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55470"/>
          <a:ext cx="8280919" cy="4467194"/>
        </p:xfrm>
        <a:graphic>
          <a:graphicData uri="http://schemas.openxmlformats.org/drawingml/2006/table">
            <a:tbl>
              <a:tblPr/>
              <a:tblGrid>
                <a:gridCol w="4225830"/>
                <a:gridCol w="1462802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08"/>
          <a:ext cx="8280919" cy="4467194"/>
        </p:xfrm>
        <a:graphic>
          <a:graphicData uri="http://schemas.openxmlformats.org/drawingml/2006/table">
            <a:tbl>
              <a:tblPr/>
              <a:tblGrid>
                <a:gridCol w="4608512"/>
                <a:gridCol w="1080120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8"/>
          <a:ext cx="8280920" cy="4422472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3967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700808"/>
          <a:ext cx="8280920" cy="4608509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44824"/>
          <a:ext cx="8064896" cy="3528392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136904" cy="3816424"/>
        </p:xfrm>
        <a:graphic>
          <a:graphicData uri="http://schemas.openxmlformats.org/drawingml/2006/table">
            <a:tbl>
              <a:tblPr/>
              <a:tblGrid>
                <a:gridCol w="4104456"/>
                <a:gridCol w="1296144"/>
                <a:gridCol w="1532044"/>
                <a:gridCol w="1204260"/>
              </a:tblGrid>
              <a:tr h="684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4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241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241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3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241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41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37962"/>
          <a:ext cx="7992888" cy="4039311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7328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328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64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64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4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4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4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4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1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899592" y="1628800"/>
          <a:ext cx="7327900" cy="4464502"/>
        </p:xfrm>
        <a:graphic>
          <a:graphicData uri="http://schemas.openxmlformats.org/drawingml/2006/table">
            <a:tbl>
              <a:tblPr/>
              <a:tblGrid>
                <a:gridCol w="3672408"/>
                <a:gridCol w="1440160"/>
                <a:gridCol w="1152128"/>
                <a:gridCol w="1063204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628800"/>
          <a:ext cx="8352928" cy="4236368"/>
        </p:xfrm>
        <a:graphic>
          <a:graphicData uri="http://schemas.openxmlformats.org/drawingml/2006/table">
            <a:tbl>
              <a:tblPr/>
              <a:tblGrid>
                <a:gridCol w="4186105"/>
                <a:gridCol w="1641610"/>
                <a:gridCol w="1313288"/>
                <a:gridCol w="1211925"/>
              </a:tblGrid>
              <a:tr h="474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7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7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Situación 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00809"/>
          <a:ext cx="8136904" cy="4544993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00809"/>
          <a:ext cx="8136904" cy="4544993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136904" cy="4448175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484781"/>
          <a:ext cx="8352927" cy="4896552"/>
        </p:xfrm>
        <a:graphic>
          <a:graphicData uri="http://schemas.openxmlformats.org/drawingml/2006/table">
            <a:tbl>
              <a:tblPr/>
              <a:tblGrid>
                <a:gridCol w="4176464"/>
                <a:gridCol w="2124868"/>
                <a:gridCol w="2051595"/>
              </a:tblGrid>
              <a:tr h="176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5" y="1700809"/>
          <a:ext cx="8280921" cy="4703341"/>
        </p:xfrm>
        <a:graphic>
          <a:graphicData uri="http://schemas.openxmlformats.org/drawingml/2006/table">
            <a:tbl>
              <a:tblPr/>
              <a:tblGrid>
                <a:gridCol w="4248472"/>
                <a:gridCol w="1800200"/>
                <a:gridCol w="2232249"/>
              </a:tblGrid>
              <a:tr h="3790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7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7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7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1935"/>
          <a:ext cx="7992888" cy="4543370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16224"/>
              </a:tblGrid>
              <a:tr h="480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9"/>
          <a:ext cx="8136904" cy="4608504"/>
        </p:xfrm>
        <a:graphic>
          <a:graphicData uri="http://schemas.openxmlformats.org/drawingml/2006/table">
            <a:tbl>
              <a:tblPr/>
              <a:tblGrid>
                <a:gridCol w="4104456"/>
                <a:gridCol w="2232248"/>
                <a:gridCol w="1800200"/>
              </a:tblGrid>
              <a:tr h="512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37361"/>
          <a:ext cx="8064896" cy="4499958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1944216"/>
              </a:tblGrid>
              <a:tr h="4499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2062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8064896" cy="4464488"/>
        </p:xfrm>
        <a:graphic>
          <a:graphicData uri="http://schemas.openxmlformats.org/drawingml/2006/table">
            <a:tbl>
              <a:tblPr/>
              <a:tblGrid>
                <a:gridCol w="4032448"/>
                <a:gridCol w="2016224"/>
                <a:gridCol w="2016224"/>
              </a:tblGrid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7992888" cy="4693920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1944216"/>
              </a:tblGrid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333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72816"/>
          <a:ext cx="8208912" cy="4312899"/>
        </p:xfrm>
        <a:graphic>
          <a:graphicData uri="http://schemas.openxmlformats.org/drawingml/2006/table">
            <a:tbl>
              <a:tblPr/>
              <a:tblGrid>
                <a:gridCol w="4420461"/>
                <a:gridCol w="1419315"/>
                <a:gridCol w="2369136"/>
              </a:tblGrid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la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75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Protección 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Integral en Contexto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Familiar  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484784"/>
          <a:ext cx="8136904" cy="4893945"/>
        </p:xfrm>
        <a:graphic>
          <a:graphicData uri="http://schemas.openxmlformats.org/drawingml/2006/table">
            <a:tbl>
              <a:tblPr/>
              <a:tblGrid>
                <a:gridCol w="4104456"/>
                <a:gridCol w="2016224"/>
                <a:gridCol w="2016224"/>
              </a:tblGrid>
              <a:tr h="209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4206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00801"/>
          <a:ext cx="7992888" cy="4464499"/>
        </p:xfrm>
        <a:graphic>
          <a:graphicData uri="http://schemas.openxmlformats.org/drawingml/2006/table">
            <a:tbl>
              <a:tblPr/>
              <a:tblGrid>
                <a:gridCol w="3960440"/>
                <a:gridCol w="2016224"/>
                <a:gridCol w="2016224"/>
              </a:tblGrid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1"/>
          <a:ext cx="8064896" cy="4680521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2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5" y="1700809"/>
          <a:ext cx="8136903" cy="4608507"/>
        </p:xfrm>
        <a:graphic>
          <a:graphicData uri="http://schemas.openxmlformats.org/drawingml/2006/table">
            <a:tbl>
              <a:tblPr/>
              <a:tblGrid>
                <a:gridCol w="4176463"/>
                <a:gridCol w="2016224"/>
                <a:gridCol w="1944216"/>
              </a:tblGrid>
              <a:tr h="4851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2174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3" y="1561465"/>
          <a:ext cx="8208911" cy="4893945"/>
        </p:xfrm>
        <a:graphic>
          <a:graphicData uri="http://schemas.openxmlformats.org/drawingml/2006/table">
            <a:tbl>
              <a:tblPr/>
              <a:tblGrid>
                <a:gridCol w="4032447"/>
                <a:gridCol w="2160240"/>
                <a:gridCol w="2016224"/>
              </a:tblGrid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1" y="1737361"/>
          <a:ext cx="8064898" cy="4571952"/>
        </p:xfrm>
        <a:graphic>
          <a:graphicData uri="http://schemas.openxmlformats.org/drawingml/2006/table">
            <a:tbl>
              <a:tblPr/>
              <a:tblGrid>
                <a:gridCol w="4032449"/>
                <a:gridCol w="2160240"/>
                <a:gridCol w="1872209"/>
              </a:tblGrid>
              <a:tr h="4354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2812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64090"/>
          <a:ext cx="8208912" cy="4473232"/>
        </p:xfrm>
        <a:graphic>
          <a:graphicData uri="http://schemas.openxmlformats.org/drawingml/2006/table">
            <a:tbl>
              <a:tblPr/>
              <a:tblGrid>
                <a:gridCol w="4104456"/>
                <a:gridCol w="1944216"/>
                <a:gridCol w="2160240"/>
              </a:tblGrid>
              <a:tr h="26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7" cy="4464503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2016225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801"/>
          <a:ext cx="8136904" cy="4680521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600400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916830"/>
          <a:ext cx="7992889" cy="3352374"/>
        </p:xfrm>
        <a:graphic>
          <a:graphicData uri="http://schemas.openxmlformats.org/drawingml/2006/table">
            <a:tbl>
              <a:tblPr/>
              <a:tblGrid>
                <a:gridCol w="3096344"/>
                <a:gridCol w="1152128"/>
                <a:gridCol w="1080120"/>
                <a:gridCol w="1008112"/>
                <a:gridCol w="1656185"/>
              </a:tblGrid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0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3713</TotalTime>
  <Words>6213</Words>
  <Application>Microsoft Office PowerPoint</Application>
  <PresentationFormat>Presentación en pantalla (4:3)</PresentationFormat>
  <Paragraphs>2454</Paragraphs>
  <Slides>58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59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431</cp:revision>
  <dcterms:created xsi:type="dcterms:W3CDTF">2014-03-17T15:45:29Z</dcterms:created>
  <dcterms:modified xsi:type="dcterms:W3CDTF">2014-07-22T12:02:52Z</dcterms:modified>
</cp:coreProperties>
</file>