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08" r:id="rId1"/>
  </p:sldMasterIdLst>
  <p:notesMasterIdLst>
    <p:notesMasterId r:id="rId60"/>
  </p:notesMasterIdLst>
  <p:sldIdLst>
    <p:sldId id="256" r:id="rId2"/>
    <p:sldId id="294" r:id="rId3"/>
    <p:sldId id="257" r:id="rId4"/>
    <p:sldId id="333" r:id="rId5"/>
    <p:sldId id="293" r:id="rId6"/>
    <p:sldId id="258" r:id="rId7"/>
    <p:sldId id="259" r:id="rId8"/>
    <p:sldId id="262" r:id="rId9"/>
    <p:sldId id="263" r:id="rId10"/>
    <p:sldId id="260" r:id="rId11"/>
    <p:sldId id="261" r:id="rId12"/>
    <p:sldId id="264" r:id="rId13"/>
    <p:sldId id="265" r:id="rId14"/>
    <p:sldId id="295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96" r:id="rId33"/>
    <p:sldId id="298" r:id="rId34"/>
    <p:sldId id="300" r:id="rId35"/>
    <p:sldId id="302" r:id="rId36"/>
    <p:sldId id="304" r:id="rId37"/>
    <p:sldId id="306" r:id="rId38"/>
    <p:sldId id="308" r:id="rId39"/>
    <p:sldId id="310" r:id="rId40"/>
    <p:sldId id="312" r:id="rId41"/>
    <p:sldId id="334" r:id="rId42"/>
    <p:sldId id="314" r:id="rId43"/>
    <p:sldId id="316" r:id="rId44"/>
    <p:sldId id="318" r:id="rId45"/>
    <p:sldId id="320" r:id="rId46"/>
    <p:sldId id="322" r:id="rId47"/>
    <p:sldId id="324" r:id="rId48"/>
    <p:sldId id="326" r:id="rId49"/>
    <p:sldId id="328" r:id="rId50"/>
    <p:sldId id="330" r:id="rId51"/>
    <p:sldId id="332" r:id="rId52"/>
    <p:sldId id="284" r:id="rId53"/>
    <p:sldId id="285" r:id="rId54"/>
    <p:sldId id="286" r:id="rId55"/>
    <p:sldId id="287" r:id="rId56"/>
    <p:sldId id="288" r:id="rId57"/>
    <p:sldId id="289" r:id="rId58"/>
    <p:sldId id="292" r:id="rId5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40" autoAdjust="0"/>
    <p:restoredTop sz="94660"/>
  </p:normalViewPr>
  <p:slideViewPr>
    <p:cSldViewPr>
      <p:cViewPr>
        <p:scale>
          <a:sx n="60" d="100"/>
          <a:sy n="60" d="100"/>
        </p:scale>
        <p:origin x="-522" y="5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vpereyra\Escritorio\VPereyra\Estudio%20de%20Poblaci&#243;n%20y%20Proyectos\Feb2014\Poblaci&#243;n%20Febrero2014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vpereyra\Datos%20de%20programa\Microsoft\Excel\Proyectos%20Febrero%202014%20I%20(version%201).xlsb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ES"/>
  <c:chart>
    <c:view3D>
      <c:rAngAx val="1"/>
    </c:view3D>
    <c:plotArea>
      <c:layout>
        <c:manualLayout>
          <c:layoutTarget val="inner"/>
          <c:xMode val="edge"/>
          <c:yMode val="edge"/>
          <c:x val="0.11141562595026162"/>
          <c:y val="4.2291557305336833E-2"/>
          <c:w val="0.84736880600002062"/>
          <c:h val="0.74117147856518206"/>
        </c:manualLayout>
      </c:layout>
      <c:bar3DChart>
        <c:barDir val="col"/>
        <c:grouping val="clustered"/>
        <c:ser>
          <c:idx val="0"/>
          <c:order val="0"/>
          <c:tx>
            <c:strRef>
              <c:f>Hoja1!$B$1</c:f>
              <c:strCache>
                <c:ptCount val="1"/>
                <c:pt idx="0">
                  <c:v>Cantidad de Niños, Niñas y Adolescentes</c:v>
                </c:pt>
              </c:strCache>
            </c:strRef>
          </c:tx>
          <c:dLbls>
            <c:showVal val="1"/>
          </c:dLbls>
          <c:cat>
            <c:strRef>
              <c:f>Hoja1!$A$2:$A$7</c:f>
              <c:strCache>
                <c:ptCount val="6"/>
                <c:pt idx="0">
                  <c:v>Set 2013</c:v>
                </c:pt>
                <c:pt idx="1">
                  <c:v>Oct 2013</c:v>
                </c:pt>
                <c:pt idx="2">
                  <c:v>Nov 2013</c:v>
                </c:pt>
                <c:pt idx="3">
                  <c:v>Dic 2013</c:v>
                </c:pt>
                <c:pt idx="4">
                  <c:v>Ene 2014</c:v>
                </c:pt>
                <c:pt idx="5">
                  <c:v>Feb 2014</c:v>
                </c:pt>
              </c:strCache>
            </c:strRef>
          </c:cat>
          <c:val>
            <c:numRef>
              <c:f>Hoja1!$B$2:$B$7</c:f>
              <c:numCache>
                <c:formatCode>#,##0</c:formatCode>
                <c:ptCount val="6"/>
                <c:pt idx="0">
                  <c:v>76891</c:v>
                </c:pt>
                <c:pt idx="1">
                  <c:v>76800</c:v>
                </c:pt>
                <c:pt idx="2">
                  <c:v>77424</c:v>
                </c:pt>
                <c:pt idx="3">
                  <c:v>77802</c:v>
                </c:pt>
                <c:pt idx="4" formatCode="General">
                  <c:v>77112</c:v>
                </c:pt>
                <c:pt idx="5" formatCode="General">
                  <c:v>77305</c:v>
                </c:pt>
              </c:numCache>
            </c:numRef>
          </c:val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Columna1</c:v>
                </c:pt>
              </c:strCache>
            </c:strRef>
          </c:tx>
          <c:cat>
            <c:strRef>
              <c:f>Hoja1!$A$2:$A$7</c:f>
              <c:strCache>
                <c:ptCount val="6"/>
                <c:pt idx="0">
                  <c:v>Set 2013</c:v>
                </c:pt>
                <c:pt idx="1">
                  <c:v>Oct 2013</c:v>
                </c:pt>
                <c:pt idx="2">
                  <c:v>Nov 2013</c:v>
                </c:pt>
                <c:pt idx="3">
                  <c:v>Dic 2013</c:v>
                </c:pt>
                <c:pt idx="4">
                  <c:v>Ene 2014</c:v>
                </c:pt>
                <c:pt idx="5">
                  <c:v>Feb 2014</c:v>
                </c:pt>
              </c:strCache>
            </c:strRef>
          </c:cat>
          <c:val>
            <c:numRef>
              <c:f>Hoja1!$C$2:$C$7</c:f>
              <c:numCache>
                <c:formatCode>General</c:formatCode>
                <c:ptCount val="6"/>
              </c:numCache>
            </c:numRef>
          </c:val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Columna2</c:v>
                </c:pt>
              </c:strCache>
            </c:strRef>
          </c:tx>
          <c:cat>
            <c:strRef>
              <c:f>Hoja1!$A$2:$A$7</c:f>
              <c:strCache>
                <c:ptCount val="6"/>
                <c:pt idx="0">
                  <c:v>Set 2013</c:v>
                </c:pt>
                <c:pt idx="1">
                  <c:v>Oct 2013</c:v>
                </c:pt>
                <c:pt idx="2">
                  <c:v>Nov 2013</c:v>
                </c:pt>
                <c:pt idx="3">
                  <c:v>Dic 2013</c:v>
                </c:pt>
                <c:pt idx="4">
                  <c:v>Ene 2014</c:v>
                </c:pt>
                <c:pt idx="5">
                  <c:v>Feb 2014</c:v>
                </c:pt>
              </c:strCache>
            </c:strRef>
          </c:cat>
          <c:val>
            <c:numRef>
              <c:f>Hoja1!$D$2:$D$7</c:f>
              <c:numCache>
                <c:formatCode>General</c:formatCode>
                <c:ptCount val="6"/>
              </c:numCache>
            </c:numRef>
          </c:val>
        </c:ser>
        <c:shape val="box"/>
        <c:axId val="72736128"/>
        <c:axId val="72742016"/>
        <c:axId val="0"/>
      </c:bar3DChart>
      <c:catAx>
        <c:axId val="72736128"/>
        <c:scaling>
          <c:orientation val="minMax"/>
        </c:scaling>
        <c:axPos val="b"/>
        <c:tickLblPos val="nextTo"/>
        <c:crossAx val="72742016"/>
        <c:crosses val="autoZero"/>
        <c:auto val="1"/>
        <c:lblAlgn val="ctr"/>
        <c:lblOffset val="100"/>
      </c:catAx>
      <c:valAx>
        <c:axId val="72742016"/>
        <c:scaling>
          <c:orientation val="minMax"/>
        </c:scaling>
        <c:axPos val="l"/>
        <c:majorGridlines/>
        <c:numFmt formatCode="#,##0" sourceLinked="1"/>
        <c:tickLblPos val="nextTo"/>
        <c:crossAx val="72736128"/>
        <c:crosses val="autoZero"/>
        <c:crossBetween val="between"/>
      </c:valAx>
    </c:plotArea>
    <c:legend>
      <c:legendPos val="r"/>
      <c:legendEntry>
        <c:idx val="1"/>
        <c:delete val="1"/>
      </c:legendEntry>
      <c:legendEntry>
        <c:idx val="2"/>
        <c:delete val="1"/>
      </c:legendEntry>
      <c:layout>
        <c:manualLayout>
          <c:xMode val="edge"/>
          <c:yMode val="edge"/>
          <c:x val="1.5322948393495133E-3"/>
          <c:y val="0.88680314960629858"/>
          <c:w val="0.55792264985998752"/>
          <c:h val="0.10417147856517964"/>
        </c:manualLayout>
      </c:layout>
      <c:txPr>
        <a:bodyPr/>
        <a:lstStyle/>
        <a:p>
          <a:pPr>
            <a:defRPr sz="1400"/>
          </a:pPr>
          <a:endParaRPr lang="es-ES"/>
        </a:p>
      </c:txPr>
    </c:legend>
    <c:plotVisOnly val="1"/>
    <c:dispBlanksAs val="gap"/>
  </c:chart>
  <c:txPr>
    <a:bodyPr/>
    <a:lstStyle/>
    <a:p>
      <a:pPr>
        <a:defRPr sz="1800"/>
      </a:pPr>
      <a:endParaRPr lang="es-E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pivotSource>
    <c:name>[Población Febrero2014.xlsx]Cuadros 2!Tabla dinámica1</c:name>
    <c:fmtId val="2"/>
  </c:pivotSource>
  <c:chart>
    <c:pivotFmts>
      <c:pivotFmt>
        <c:idx val="0"/>
        <c:marker>
          <c:symbol val="none"/>
        </c:marker>
      </c:pivotFmt>
      <c:pivotFmt>
        <c:idx val="1"/>
        <c:marker>
          <c:symbol val="none"/>
        </c:marker>
      </c:pivotFmt>
      <c:pivotFmt>
        <c:idx val="2"/>
        <c:marker>
          <c:symbol val="none"/>
        </c:marker>
      </c:pivotFmt>
      <c:pivotFmt>
        <c:idx val="3"/>
        <c:marker>
          <c:symbol val="none"/>
        </c:marker>
      </c:pivotFmt>
      <c:pivotFmt>
        <c:idx val="4"/>
        <c:marker>
          <c:symbol val="none"/>
        </c:marker>
      </c:pivotFmt>
      <c:pivotFmt>
        <c:idx val="5"/>
        <c:marker>
          <c:symbol val="none"/>
        </c:marker>
      </c:pivotFmt>
      <c:pivotFmt>
        <c:idx val="6"/>
        <c:marker>
          <c:symbol val="none"/>
        </c:marker>
      </c:pivotFmt>
      <c:pivotFmt>
        <c:idx val="7"/>
        <c:marker>
          <c:symbol val="none"/>
        </c:marker>
      </c:pivotFmt>
    </c:pivotFmts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strRef>
              <c:f>'Cuadros 2'!$B$3:$B$4</c:f>
              <c:strCache>
                <c:ptCount val="1"/>
                <c:pt idx="0">
                  <c:v>Oficial</c:v>
                </c:pt>
              </c:strCache>
            </c:strRef>
          </c:tx>
          <c:cat>
            <c:strRef>
              <c:f>'Cuadros 2'!$A$5:$A$9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'Cuadros 2'!$B$5:$B$9</c:f>
              <c:numCache>
                <c:formatCode>General</c:formatCode>
                <c:ptCount val="4"/>
                <c:pt idx="0">
                  <c:v>5092</c:v>
                </c:pt>
                <c:pt idx="1">
                  <c:v>2904</c:v>
                </c:pt>
                <c:pt idx="2">
                  <c:v>894</c:v>
                </c:pt>
                <c:pt idx="3">
                  <c:v>2303</c:v>
                </c:pt>
              </c:numCache>
            </c:numRef>
          </c:val>
        </c:ser>
        <c:ser>
          <c:idx val="1"/>
          <c:order val="1"/>
          <c:tx>
            <c:strRef>
              <c:f>'Cuadros 2'!$C$3:$C$4</c:f>
              <c:strCache>
                <c:ptCount val="1"/>
                <c:pt idx="0">
                  <c:v>Convenio</c:v>
                </c:pt>
              </c:strCache>
            </c:strRef>
          </c:tx>
          <c:cat>
            <c:strRef>
              <c:f>'Cuadros 2'!$A$5:$A$9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'Cuadros 2'!$C$5:$C$9</c:f>
              <c:numCache>
                <c:formatCode>General</c:formatCode>
                <c:ptCount val="4"/>
                <c:pt idx="0">
                  <c:v>2160</c:v>
                </c:pt>
                <c:pt idx="1">
                  <c:v>63222</c:v>
                </c:pt>
                <c:pt idx="3">
                  <c:v>2190</c:v>
                </c:pt>
              </c:numCache>
            </c:numRef>
          </c:val>
        </c:ser>
        <c:ser>
          <c:idx val="2"/>
          <c:order val="2"/>
          <c:tx>
            <c:strRef>
              <c:f>'Cuadros 2'!$D$3:$D$4</c:f>
              <c:strCache>
                <c:ptCount val="1"/>
                <c:pt idx="0">
                  <c:v>Contrato</c:v>
                </c:pt>
              </c:strCache>
            </c:strRef>
          </c:tx>
          <c:cat>
            <c:strRef>
              <c:f>'Cuadros 2'!$A$5:$A$9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'Cuadros 2'!$D$5:$D$9</c:f>
              <c:numCache>
                <c:formatCode>General</c:formatCode>
                <c:ptCount val="4"/>
                <c:pt idx="2">
                  <c:v>452</c:v>
                </c:pt>
              </c:numCache>
            </c:numRef>
          </c:val>
        </c:ser>
        <c:ser>
          <c:idx val="3"/>
          <c:order val="3"/>
          <c:tx>
            <c:strRef>
              <c:f>'Cuadros 2'!$E$3:$E$4</c:f>
              <c:strCache>
                <c:ptCount val="1"/>
                <c:pt idx="0">
                  <c:v>Otros</c:v>
                </c:pt>
              </c:strCache>
            </c:strRef>
          </c:tx>
          <c:cat>
            <c:strRef>
              <c:f>'Cuadros 2'!$A$5:$A$9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'Cuadros 2'!$E$5:$E$9</c:f>
              <c:numCache>
                <c:formatCode>General</c:formatCode>
                <c:ptCount val="4"/>
                <c:pt idx="0">
                  <c:v>175</c:v>
                </c:pt>
              </c:numCache>
            </c:numRef>
          </c:val>
        </c:ser>
        <c:shape val="box"/>
        <c:axId val="59631872"/>
        <c:axId val="60694912"/>
        <c:axId val="0"/>
      </c:bar3DChart>
      <c:catAx>
        <c:axId val="59631872"/>
        <c:scaling>
          <c:orientation val="minMax"/>
        </c:scaling>
        <c:axPos val="l"/>
        <c:tickLblPos val="nextTo"/>
        <c:crossAx val="60694912"/>
        <c:crosses val="autoZero"/>
        <c:auto val="1"/>
        <c:lblAlgn val="ctr"/>
        <c:lblOffset val="100"/>
      </c:catAx>
      <c:valAx>
        <c:axId val="60694912"/>
        <c:scaling>
          <c:orientation val="minMax"/>
        </c:scaling>
        <c:axPos val="b"/>
        <c:majorGridlines/>
        <c:numFmt formatCode="General" sourceLinked="1"/>
        <c:tickLblPos val="nextTo"/>
        <c:crossAx val="59631872"/>
        <c:crosses val="autoZero"/>
        <c:crossBetween val="between"/>
      </c:valAx>
    </c:plotArea>
    <c:legend>
      <c:legendPos val="r"/>
    </c:legend>
    <c:plotVisOnly val="1"/>
    <c:dispBlanksAs val="gap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ES"/>
  <c:pivotSource>
    <c:name>[Proyectos Febrero 2014 I.xlsx]Hoja1!Tabla dinámica2</c:name>
    <c:fmtId val="4"/>
  </c:pivotSource>
  <c:chart>
    <c:pivotFmts>
      <c:pivotFmt>
        <c:idx val="0"/>
        <c:marker>
          <c:symbol val="none"/>
        </c:marker>
      </c:pivotFmt>
      <c:pivotFmt>
        <c:idx val="1"/>
        <c:marker>
          <c:symbol val="none"/>
        </c:marker>
      </c:pivotFmt>
      <c:pivotFmt>
        <c:idx val="2"/>
        <c:marker>
          <c:symbol val="none"/>
        </c:marker>
      </c:pivotFmt>
      <c:pivotFmt>
        <c:idx val="3"/>
        <c:marker>
          <c:symbol val="none"/>
        </c:marker>
      </c:pivotFmt>
      <c:pivotFmt>
        <c:idx val="4"/>
        <c:marker>
          <c:symbol val="none"/>
        </c:marker>
      </c:pivotFmt>
      <c:pivotFmt>
        <c:idx val="5"/>
        <c:marker>
          <c:symbol val="none"/>
        </c:marker>
      </c:pivotFmt>
      <c:pivotFmt>
        <c:idx val="6"/>
        <c:marker>
          <c:symbol val="none"/>
        </c:marker>
      </c:pivotFmt>
      <c:pivotFmt>
        <c:idx val="7"/>
        <c:marker>
          <c:symbol val="none"/>
        </c:marker>
      </c:pivotFmt>
    </c:pivotFmts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strRef>
              <c:f>Hoja1!$B$4:$B$5</c:f>
              <c:strCache>
                <c:ptCount val="1"/>
                <c:pt idx="0">
                  <c:v>Oficial</c:v>
                </c:pt>
              </c:strCache>
            </c:strRef>
          </c:tx>
          <c:dLbls>
            <c:showVal val="1"/>
          </c:dLbls>
          <c:cat>
            <c:strRef>
              <c:f>Hoja1!$A$6:$A$10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Hoja1!$B$6:$B$10</c:f>
              <c:numCache>
                <c:formatCode>General</c:formatCode>
                <c:ptCount val="4"/>
                <c:pt idx="0">
                  <c:v>92</c:v>
                </c:pt>
                <c:pt idx="1">
                  <c:v>83</c:v>
                </c:pt>
                <c:pt idx="2">
                  <c:v>343</c:v>
                </c:pt>
                <c:pt idx="3">
                  <c:v>111</c:v>
                </c:pt>
              </c:numCache>
            </c:numRef>
          </c:val>
        </c:ser>
        <c:ser>
          <c:idx val="1"/>
          <c:order val="1"/>
          <c:tx>
            <c:strRef>
              <c:f>Hoja1!$C$4:$C$5</c:f>
              <c:strCache>
                <c:ptCount val="1"/>
                <c:pt idx="0">
                  <c:v>Convenio Con INAU</c:v>
                </c:pt>
              </c:strCache>
            </c:strRef>
          </c:tx>
          <c:dLbls>
            <c:showVal val="1"/>
          </c:dLbls>
          <c:cat>
            <c:strRef>
              <c:f>Hoja1!$A$6:$A$10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Hoja1!$C$6:$C$10</c:f>
              <c:numCache>
                <c:formatCode>General</c:formatCode>
                <c:ptCount val="4"/>
                <c:pt idx="0">
                  <c:v>38</c:v>
                </c:pt>
                <c:pt idx="1">
                  <c:v>642</c:v>
                </c:pt>
                <c:pt idx="3">
                  <c:v>66</c:v>
                </c:pt>
              </c:numCache>
            </c:numRef>
          </c:val>
        </c:ser>
        <c:ser>
          <c:idx val="2"/>
          <c:order val="2"/>
          <c:tx>
            <c:strRef>
              <c:f>Hoja1!$D$4:$D$5</c:f>
              <c:strCache>
                <c:ptCount val="1"/>
                <c:pt idx="0">
                  <c:v>Contrato</c:v>
                </c:pt>
              </c:strCache>
            </c:strRef>
          </c:tx>
          <c:dLbls>
            <c:showVal val="1"/>
          </c:dLbls>
          <c:cat>
            <c:strRef>
              <c:f>Hoja1!$A$6:$A$10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Hoja1!$D$6:$D$10</c:f>
              <c:numCache>
                <c:formatCode>General</c:formatCode>
                <c:ptCount val="4"/>
                <c:pt idx="2">
                  <c:v>228</c:v>
                </c:pt>
              </c:numCache>
            </c:numRef>
          </c:val>
        </c:ser>
        <c:ser>
          <c:idx val="3"/>
          <c:order val="3"/>
          <c:tx>
            <c:strRef>
              <c:f>Hoja1!$E$4:$E$5</c:f>
              <c:strCache>
                <c:ptCount val="1"/>
                <c:pt idx="0">
                  <c:v>Otros</c:v>
                </c:pt>
              </c:strCache>
            </c:strRef>
          </c:tx>
          <c:dLbls>
            <c:showVal val="1"/>
          </c:dLbls>
          <c:cat>
            <c:strRef>
              <c:f>Hoja1!$A$6:$A$10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Hoja1!$E$6:$E$10</c:f>
              <c:numCache>
                <c:formatCode>General</c:formatCode>
                <c:ptCount val="4"/>
                <c:pt idx="0">
                  <c:v>7</c:v>
                </c:pt>
              </c:numCache>
            </c:numRef>
          </c:val>
        </c:ser>
        <c:shape val="box"/>
        <c:axId val="60735872"/>
        <c:axId val="60737408"/>
        <c:axId val="0"/>
      </c:bar3DChart>
      <c:catAx>
        <c:axId val="60735872"/>
        <c:scaling>
          <c:orientation val="minMax"/>
        </c:scaling>
        <c:axPos val="l"/>
        <c:tickLblPos val="nextTo"/>
        <c:crossAx val="60737408"/>
        <c:crosses val="autoZero"/>
        <c:auto val="1"/>
        <c:lblAlgn val="ctr"/>
        <c:lblOffset val="100"/>
      </c:catAx>
      <c:valAx>
        <c:axId val="60737408"/>
        <c:scaling>
          <c:orientation val="minMax"/>
        </c:scaling>
        <c:axPos val="b"/>
        <c:majorGridlines/>
        <c:numFmt formatCode="General" sourceLinked="1"/>
        <c:tickLblPos val="nextTo"/>
        <c:crossAx val="60735872"/>
        <c:crosses val="autoZero"/>
        <c:crossBetween val="between"/>
      </c:valAx>
    </c:plotArea>
    <c:legend>
      <c:legendPos val="r"/>
    </c:legend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2151A4-ABD8-47EC-ACC0-366B800EBAE5}" type="datetimeFigureOut">
              <a:rPr lang="es-ES" smtClean="0"/>
              <a:pPr/>
              <a:t>22/07/2014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BDE8E0-51F5-4480-A45E-B88FB124E2B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6308369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543DA-13FF-473B-B2CD-CA8EBA823761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 </a:t>
            </a:r>
            <a:endParaRPr lang="es-ES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7AA59-4C8A-4F7D-B488-FD9EE87C3FB4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 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 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318FF-D3D4-47D9-B269-732F244EBCCD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0B0E63E1-7CF5-4D5A-B944-97BD2A19C475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 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2AC80-9191-4473-80CB-AD158EEB4BF6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 </a:t>
            </a:r>
            <a:endParaRPr lang="es-E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6F31C-F07D-493F-AF27-6AB65E4A0344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 </a:t>
            </a: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93041-9B13-44AD-8F61-3E8D4DD82717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 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84582-5087-411F-9338-0609C1760945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 </a:t>
            </a:r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C7FBD366-9C85-45C2-8725-BFA8F4DC941D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 </a:t>
            </a:r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6DD28-6A1C-44D0-B534-CA110570C83F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 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F504C-E136-4FC8-8248-41A79B88BDCA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 </a:t>
            </a:r>
            <a:endParaRPr lang="es-E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79286AA4-89EF-450C-B939-F27034BB3302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Fuente: S.I.P.I. Instituto del Niño y Adolescente del Uruguay- Sistema de Información para la Infancia </a:t>
            </a:r>
            <a:endParaRPr lang="es-E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9" r:id="rId1"/>
    <p:sldLayoutId id="2147484310" r:id="rId2"/>
    <p:sldLayoutId id="2147484311" r:id="rId3"/>
    <p:sldLayoutId id="2147484312" r:id="rId4"/>
    <p:sldLayoutId id="2147484313" r:id="rId5"/>
    <p:sldLayoutId id="2147484314" r:id="rId6"/>
    <p:sldLayoutId id="2147484315" r:id="rId7"/>
    <p:sldLayoutId id="2147484316" r:id="rId8"/>
    <p:sldLayoutId id="2147484317" r:id="rId9"/>
    <p:sldLayoutId id="2147484318" r:id="rId10"/>
    <p:sldLayoutId id="2147484319" r:id="rId11"/>
  </p:sldLayoutIdLst>
  <p:hf sldNum="0" hd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Población y PROYECTOS</a:t>
            </a:r>
          </a:p>
          <a:p>
            <a:r>
              <a:rPr lang="es-ES" dirty="0" smtClean="0"/>
              <a:t>FEBRERO 2014</a:t>
            </a:r>
            <a:endParaRPr lang="es-ES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95536" y="1196752"/>
            <a:ext cx="8458200" cy="1470025"/>
          </a:xfrm>
        </p:spPr>
        <p:txBody>
          <a:bodyPr>
            <a:normAutofit/>
          </a:bodyPr>
          <a:lstStyle/>
          <a:p>
            <a:pPr algn="ctr"/>
            <a:r>
              <a:rPr lang="es-ES" dirty="0" smtClean="0"/>
              <a:t>Instituto del Niño y Adolescente del Uruguay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Datos de la Población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1.Niños, Niñas y Adolescentes atendidos en la Institución por Edad, según  Sexo</a:t>
            </a:r>
            <a:endParaRPr lang="es-ES" sz="2000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251520" y="5661248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4" y="1844823"/>
          <a:ext cx="8208911" cy="3697140"/>
        </p:xfrm>
        <a:graphic>
          <a:graphicData uri="http://schemas.openxmlformats.org/drawingml/2006/table">
            <a:tbl>
              <a:tblPr/>
              <a:tblGrid>
                <a:gridCol w="2409955"/>
                <a:gridCol w="902413"/>
                <a:gridCol w="792088"/>
                <a:gridCol w="864096"/>
                <a:gridCol w="864096"/>
                <a:gridCol w="936104"/>
                <a:gridCol w="1440159"/>
              </a:tblGrid>
              <a:tr h="7394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Edad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394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Sexo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0-3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4-5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6-12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13-17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 y más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7394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Niñas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20642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4335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6730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4425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669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36801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7394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Varones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21404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4593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7331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5853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1323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40504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94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42046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8928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14061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10278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1992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77305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1161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Gráfico 1. Evolución de la Población atendida en la Institución</a:t>
            </a:r>
            <a:endParaRPr lang="es-ES" sz="2000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527175"/>
          <a:ext cx="8504238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371656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2.Niños, Niñas y Adolescentes atendidos, por Edad, según Modalidad de atención y Sexo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528" y="5669280"/>
          <a:ext cx="8568952" cy="118872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7754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este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cuadro y en los subsiguientes a diferencia del Cuadro anterior,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se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presenta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la cantidad de prestaciones otorgadas (puede ser más de una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por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Niño/a- Adolescente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).  Incluye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Población de SIRPA.</a:t>
                      </a:r>
                      <a:endParaRPr lang="es-ES" sz="1200" b="1" i="0" u="none" strike="noStrike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34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34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628800"/>
          <a:ext cx="8504240" cy="3957150"/>
        </p:xfrm>
        <a:graphic>
          <a:graphicData uri="http://schemas.openxmlformats.org/drawingml/2006/table">
            <a:tbl>
              <a:tblPr/>
              <a:tblGrid>
                <a:gridCol w="2298862"/>
                <a:gridCol w="642025"/>
                <a:gridCol w="955271"/>
                <a:gridCol w="955271"/>
                <a:gridCol w="955271"/>
                <a:gridCol w="955271"/>
                <a:gridCol w="955271"/>
                <a:gridCol w="786998"/>
              </a:tblGrid>
              <a:tr h="14778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Edad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14778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Sexo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0-3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4-5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6-12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13-17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 y más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4778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Niñas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377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278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954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1032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267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2908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47787"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Varones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389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283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1181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1810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856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4519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78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Atención en la Comunidad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766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561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2135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2842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1123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7427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78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Niñas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20148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3740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5265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2723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125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32001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47787"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Varones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20942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3930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5595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3469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189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34125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78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Atención Integral de Tiempo Parcial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41090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7670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10860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6192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314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66126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78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Niñas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66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49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296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214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39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664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47787"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Varones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104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68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289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185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36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682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78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Alternativa Familiar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170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117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585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399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75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1346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78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Niñas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150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81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465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814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293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1803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47787"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Varones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178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108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593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1222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589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2690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57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Atención Integral de Tiempo Completo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328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189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1058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2036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882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4493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78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42354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8537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14638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11469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2394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79392</a:t>
                      </a:r>
                    </a:p>
                  </a:txBody>
                  <a:tcPr marL="7778" marR="7778" marT="777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3.Niños, Niñas y Adolescentes atendidos por Relación Institucional, según Modalidad de atención </a:t>
            </a:r>
            <a:endParaRPr lang="es-ES" sz="2000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550" y="1700806"/>
          <a:ext cx="8136905" cy="4464500"/>
        </p:xfrm>
        <a:graphic>
          <a:graphicData uri="http://schemas.openxmlformats.org/drawingml/2006/table">
            <a:tbl>
              <a:tblPr/>
              <a:tblGrid>
                <a:gridCol w="2768419"/>
                <a:gridCol w="975999"/>
                <a:gridCol w="1152128"/>
                <a:gridCol w="1224136"/>
                <a:gridCol w="936104"/>
                <a:gridCol w="1080119"/>
              </a:tblGrid>
              <a:tr h="7420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420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7420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5092</a:t>
                      </a: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2160</a:t>
                      </a: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175</a:t>
                      </a: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7427</a:t>
                      </a: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7420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2904</a:t>
                      </a: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63222</a:t>
                      </a: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66126</a:t>
                      </a: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7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894</a:t>
                      </a: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452</a:t>
                      </a: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1346</a:t>
                      </a: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420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2303</a:t>
                      </a: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2190</a:t>
                      </a: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4493</a:t>
                      </a: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7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11193</a:t>
                      </a: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67572</a:t>
                      </a: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452</a:t>
                      </a: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175</a:t>
                      </a: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79392</a:t>
                      </a:r>
                    </a:p>
                  </a:txBody>
                  <a:tcPr marL="7012" marR="7012" marT="701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2. Distribución de la población atendida por Relación Institucional, según Modalidad de atención</a:t>
            </a:r>
            <a:endParaRPr lang="es-ES" sz="2000" dirty="0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ES"/>
          </a:p>
        </p:txBody>
      </p:sp>
      <p:graphicFrame>
        <p:nvGraphicFramePr>
          <p:cNvPr id="8" name="1 Gráfico"/>
          <p:cNvGraphicFramePr/>
          <p:nvPr/>
        </p:nvGraphicFramePr>
        <p:xfrm>
          <a:off x="251520" y="1484784"/>
          <a:ext cx="8568952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1161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4. Proyectos de atención por Relación Institucional, según Modalidad de atención</a:t>
            </a:r>
            <a:endParaRPr lang="es-ES" sz="2000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39552" y="1700804"/>
          <a:ext cx="7992888" cy="4464499"/>
        </p:xfrm>
        <a:graphic>
          <a:graphicData uri="http://schemas.openxmlformats.org/drawingml/2006/table">
            <a:tbl>
              <a:tblPr/>
              <a:tblGrid>
                <a:gridCol w="2520280"/>
                <a:gridCol w="1080120"/>
                <a:gridCol w="1008112"/>
                <a:gridCol w="1152128"/>
                <a:gridCol w="1086849"/>
                <a:gridCol w="1145399"/>
              </a:tblGrid>
              <a:tr h="806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06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122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en la Comunidad</a:t>
                      </a: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806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Integral de Tiempo Parcial</a:t>
                      </a: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22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Alternativa Familiar</a:t>
                      </a: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06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22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1610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07551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3. Distribución de Proyectos  por Modalidad, según Relación Institucional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07551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  <p:graphicFrame>
        <p:nvGraphicFramePr>
          <p:cNvPr id="7" name="2 Gráfico"/>
          <p:cNvGraphicFramePr/>
          <p:nvPr/>
        </p:nvGraphicFramePr>
        <p:xfrm>
          <a:off x="539552" y="1340768"/>
          <a:ext cx="8208912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5. Niños, Niñas y Adolescentes atendidos, por Unidad Organizacional, según Modalidad de atención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755576" y="5373216"/>
            <a:ext cx="77048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*En los Cuadros 23 al 41 se detalla información por Departamento.</a:t>
            </a:r>
          </a:p>
          <a:p>
            <a:r>
              <a:rPr lang="es-ES" sz="1200" b="1" dirty="0" smtClean="0">
                <a:latin typeface="Calibri" pitchFamily="34" charset="0"/>
              </a:rPr>
              <a:t>En la categoría Montevideo se incluyen datos de:  División CAIF, División Salud, Departamento de Adopciones, División Protección Integral a la Infancia y la Adolescencia, División Protección Integral en Contexto Familiar y Comunitario, División Convenios, Departamento Acogimiento Familiar, DAIF, SIRPA, División Jurídica, Direcciones Regionales, División Estudio y Derivación. </a:t>
            </a:r>
            <a:endParaRPr lang="es-ES" sz="1200" b="1" dirty="0">
              <a:latin typeface="Calibri" pitchFamily="34" charset="0"/>
            </a:endParaRPr>
          </a:p>
        </p:txBody>
      </p:sp>
      <p:graphicFrame>
        <p:nvGraphicFramePr>
          <p:cNvPr id="6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10597853"/>
              </p:ext>
            </p:extLst>
          </p:nvPr>
        </p:nvGraphicFramePr>
        <p:xfrm>
          <a:off x="611560" y="1700807"/>
          <a:ext cx="8064895" cy="3528391"/>
        </p:xfrm>
        <a:graphic>
          <a:graphicData uri="http://schemas.openxmlformats.org/drawingml/2006/table">
            <a:tbl>
              <a:tblPr/>
              <a:tblGrid>
                <a:gridCol w="3506084"/>
                <a:gridCol w="1390460"/>
                <a:gridCol w="1224136"/>
                <a:gridCol w="1944215"/>
              </a:tblGrid>
              <a:tr h="5537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Unidad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537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3780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3976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3451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7427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537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20032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46094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66126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780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37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2964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1529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4493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80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27356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52036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79392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4. Distribución de la población atendida</a:t>
            </a:r>
            <a:endParaRPr lang="es-ES" sz="2000" dirty="0"/>
          </a:p>
        </p:txBody>
      </p:sp>
      <p:sp>
        <p:nvSpPr>
          <p:cNvPr id="24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5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2171728"/>
            <a:ext cx="4104456" cy="4425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986" y="2165996"/>
            <a:ext cx="4104456" cy="4287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6. Proyectos de atención por Unidad Organizacional, según Modalidad de atención</a:t>
            </a:r>
            <a:endParaRPr lang="es-ES" sz="2000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35456322"/>
              </p:ext>
            </p:extLst>
          </p:nvPr>
        </p:nvGraphicFramePr>
        <p:xfrm>
          <a:off x="467544" y="1700809"/>
          <a:ext cx="8136904" cy="4464496"/>
        </p:xfrm>
        <a:graphic>
          <a:graphicData uri="http://schemas.openxmlformats.org/drawingml/2006/table">
            <a:tbl>
              <a:tblPr/>
              <a:tblGrid>
                <a:gridCol w="3495892"/>
                <a:gridCol w="1682138"/>
                <a:gridCol w="1566570"/>
                <a:gridCol w="1392304"/>
              </a:tblGrid>
              <a:tr h="8117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117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058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8117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58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117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58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1610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1161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5. Distribución de Proyectos por Unidad Organizacional, según Modalidad de atención</a:t>
            </a:r>
            <a:endParaRPr lang="es-ES" sz="2000" dirty="0"/>
          </a:p>
        </p:txBody>
      </p:sp>
      <p:sp>
        <p:nvSpPr>
          <p:cNvPr id="6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</a:t>
            </a:r>
            <a:r>
              <a:rPr lang="es-ES" sz="1400" noProof="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5</a:t>
            </a:r>
            <a:r>
              <a:rPr lang="es-ES" sz="140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.</a:t>
            </a: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5.2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9153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276872"/>
            <a:ext cx="4104456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276872"/>
            <a:ext cx="4320480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Distribución según Modalidades y Perfiles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7. Niños, Niñas y Adolescentes atendidos en la Modalidad Atención a la Comunidad, por Relación Institucional, según Perfil</a:t>
            </a:r>
            <a:endParaRPr lang="es-ES" sz="2000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552" y="1628800"/>
          <a:ext cx="8064895" cy="4696368"/>
        </p:xfrm>
        <a:graphic>
          <a:graphicData uri="http://schemas.openxmlformats.org/drawingml/2006/table">
            <a:tbl>
              <a:tblPr/>
              <a:tblGrid>
                <a:gridCol w="3384376"/>
                <a:gridCol w="1152128"/>
                <a:gridCol w="1152128"/>
                <a:gridCol w="1177959"/>
                <a:gridCol w="1198304"/>
              </a:tblGrid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1170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Tratamiento ambulatorio por Consumo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5092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7427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8. Proyectos en la Modalidad Atención a la Comunidad, por Relación Institucional, según Perfil</a:t>
            </a:r>
            <a:endParaRPr lang="es-ES" sz="2000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611560" y="1556792"/>
          <a:ext cx="7992886" cy="4693920"/>
        </p:xfrm>
        <a:graphic>
          <a:graphicData uri="http://schemas.openxmlformats.org/drawingml/2006/table">
            <a:tbl>
              <a:tblPr/>
              <a:tblGrid>
                <a:gridCol w="3240359"/>
                <a:gridCol w="1080120"/>
                <a:gridCol w="1224136"/>
                <a:gridCol w="1152128"/>
                <a:gridCol w="1296143"/>
              </a:tblGrid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Relación </a:t>
                      </a:r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192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Prestaciones Económicas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147520" cy="69056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9. Niños, Niñas y Adolescentes atendidos en la Modalidad Atención a la Comunidad, por Unidad Organizacional, según Perfil</a:t>
            </a:r>
            <a:endParaRPr lang="es-ES" sz="2000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553" y="1628800"/>
          <a:ext cx="8064896" cy="4696368"/>
        </p:xfrm>
        <a:graphic>
          <a:graphicData uri="http://schemas.openxmlformats.org/drawingml/2006/table">
            <a:tbl>
              <a:tblPr/>
              <a:tblGrid>
                <a:gridCol w="3427798"/>
                <a:gridCol w="1828785"/>
                <a:gridCol w="1485913"/>
                <a:gridCol w="1322400"/>
              </a:tblGrid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2108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Tratamiento ambulatorio por Consumo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3976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7427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0756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10. Proyectos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4" y="1601940"/>
          <a:ext cx="8208912" cy="4707380"/>
        </p:xfrm>
        <a:graphic>
          <a:graphicData uri="http://schemas.openxmlformats.org/drawingml/2006/table">
            <a:tbl>
              <a:tblPr/>
              <a:tblGrid>
                <a:gridCol w="4176464"/>
                <a:gridCol w="1512168"/>
                <a:gridCol w="1166030"/>
                <a:gridCol w="1354250"/>
              </a:tblGrid>
              <a:tr h="3998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14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4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4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4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4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4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Prestaciones Económicas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11. Niños, Niñas y Adolescentes atendidos en la Modalidad Atención Integral de Tiempo Parcial, por Relación Institucional, según Perfil</a:t>
            </a:r>
            <a:endParaRPr lang="es-ES" sz="2000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552" y="1628800"/>
          <a:ext cx="8136905" cy="4658709"/>
        </p:xfrm>
        <a:graphic>
          <a:graphicData uri="http://schemas.openxmlformats.org/drawingml/2006/table">
            <a:tbl>
              <a:tblPr/>
              <a:tblGrid>
                <a:gridCol w="4536504"/>
                <a:gridCol w="1224136"/>
                <a:gridCol w="1152128"/>
                <a:gridCol w="1224137"/>
              </a:tblGrid>
              <a:tr h="41278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2446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2233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22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233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2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46443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46443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2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1677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2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4583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4823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2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9497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10413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2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2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2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2446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2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2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2904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63222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66126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12. Proyectos en la Modalidad Atención Integral de Tiempo Parcial, por Relación Institucional, según Perfil</a:t>
            </a:r>
            <a:endParaRPr lang="es-ES" sz="2000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611559" y="1700808"/>
          <a:ext cx="7992889" cy="4251028"/>
        </p:xfrm>
        <a:graphic>
          <a:graphicData uri="http://schemas.openxmlformats.org/drawingml/2006/table">
            <a:tbl>
              <a:tblPr/>
              <a:tblGrid>
                <a:gridCol w="4608513"/>
                <a:gridCol w="1414297"/>
                <a:gridCol w="1028535"/>
                <a:gridCol w="941544"/>
              </a:tblGrid>
              <a:tr h="4115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066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3306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33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306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3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3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3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3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3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3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3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80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3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33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371656" cy="276999"/>
          </a:xfrm>
        </p:spPr>
        <p:txBody>
          <a:bodyPr>
            <a:spAutoFit/>
          </a:bodyPr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13. Niños, Niñas y Adolescentes atendidos en la Modalidad Atención Integral de Tiempo Parcial, por Unidad Organizacional, según Perfil</a:t>
            </a:r>
            <a:endParaRPr lang="es-ES" sz="2000" dirty="0"/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700808"/>
          <a:ext cx="8208912" cy="4553476"/>
        </p:xfrm>
        <a:graphic>
          <a:graphicData uri="http://schemas.openxmlformats.org/drawingml/2006/table">
            <a:tbl>
              <a:tblPr/>
              <a:tblGrid>
                <a:gridCol w="4248472"/>
                <a:gridCol w="1584176"/>
                <a:gridCol w="1350993"/>
                <a:gridCol w="1025271"/>
              </a:tblGrid>
              <a:tr h="40974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5852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5852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92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5852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2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10979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35464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46443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2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2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4823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2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4271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6142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10413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2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2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2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5852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2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2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20032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46094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66126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14. Proyectos en la Modalidad Atención Integral de Tiempo Parcial por Unidad Organizacional, según Perfil</a:t>
            </a:r>
            <a:endParaRPr lang="es-ES" sz="2000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628800"/>
          <a:ext cx="8064896" cy="4656238"/>
        </p:xfrm>
        <a:graphic>
          <a:graphicData uri="http://schemas.openxmlformats.org/drawingml/2006/table">
            <a:tbl>
              <a:tblPr/>
              <a:tblGrid>
                <a:gridCol w="4176464"/>
                <a:gridCol w="1368152"/>
                <a:gridCol w="1224136"/>
                <a:gridCol w="1296144"/>
              </a:tblGrid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699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699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99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99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s-ES" sz="2000" dirty="0" smtClean="0"/>
              <a:t>Cuadro 15. Niños, Niñas y Adolescentes atendidos en la Modalidad Alternativa Familiar, por Relación Institucional, según Perfil</a:t>
            </a:r>
            <a:endParaRPr lang="es-ES" sz="2000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611560" y="1772814"/>
          <a:ext cx="7992888" cy="4320482"/>
        </p:xfrm>
        <a:graphic>
          <a:graphicData uri="http://schemas.openxmlformats.org/drawingml/2006/table">
            <a:tbl>
              <a:tblPr/>
              <a:tblGrid>
                <a:gridCol w="3699188"/>
                <a:gridCol w="1629404"/>
                <a:gridCol w="1409214"/>
                <a:gridCol w="1255082"/>
              </a:tblGrid>
              <a:tr h="8933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933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466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3205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078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078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66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6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15563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16. Proyectos en la Modalidad Alternativa Familiar, por Relación Institucional, según Perfil</a:t>
            </a:r>
            <a:endParaRPr lang="es-ES" sz="2000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611559" y="1844825"/>
          <a:ext cx="8064896" cy="3943233"/>
        </p:xfrm>
        <a:graphic>
          <a:graphicData uri="http://schemas.openxmlformats.org/drawingml/2006/table">
            <a:tbl>
              <a:tblPr/>
              <a:tblGrid>
                <a:gridCol w="3701996"/>
                <a:gridCol w="1770613"/>
                <a:gridCol w="1316693"/>
                <a:gridCol w="1275594"/>
              </a:tblGrid>
              <a:tr h="437464">
                <a:tc>
                  <a:txBody>
                    <a:bodyPr/>
                    <a:lstStyle/>
                    <a:p>
                      <a:pPr algn="l" fontAlgn="b"/>
                      <a:r>
                        <a:rPr lang="es-ES" sz="1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  <a:r>
                        <a:rPr lang="es-ES" sz="16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Alternativa Familiar</a:t>
                      </a:r>
                      <a:endParaRPr lang="es-ES" sz="1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6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6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23445">
                <a:tc>
                  <a:txBody>
                    <a:bodyPr/>
                    <a:lstStyle/>
                    <a:p>
                      <a:pPr algn="l" fontAlgn="b"/>
                      <a:r>
                        <a:rPr lang="es-ES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234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234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234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34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143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Hogares de Acogimiento Familiar </a:t>
                      </a:r>
                      <a:r>
                        <a:rPr lang="es-ES" sz="1400" b="0" i="0" u="none" strike="noStrike" dirty="0" smtClean="0">
                          <a:latin typeface="Arial"/>
                        </a:rPr>
                        <a:t>– 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34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445">
                <a:tc>
                  <a:txBody>
                    <a:bodyPr/>
                    <a:lstStyle/>
                    <a:p>
                      <a:pPr algn="l" fontAlgn="b"/>
                      <a:r>
                        <a:rPr lang="es-E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17. Niños, Niñas y Adolescentes atendidos en la Modalidad Alternativa Familiar, por Unidad Organizacional, según Perfil</a:t>
            </a:r>
            <a:endParaRPr lang="es-ES" sz="2000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755576" y="1700809"/>
          <a:ext cx="7848871" cy="4320478"/>
        </p:xfrm>
        <a:graphic>
          <a:graphicData uri="http://schemas.openxmlformats.org/drawingml/2006/table">
            <a:tbl>
              <a:tblPr/>
              <a:tblGrid>
                <a:gridCol w="3638173"/>
                <a:gridCol w="1618411"/>
                <a:gridCol w="1357906"/>
                <a:gridCol w="1234381"/>
              </a:tblGrid>
              <a:tr h="78906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8906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9453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497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44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44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453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453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18. Proyectos en la Modalidad Alternativa Familiar  por Unidad Organizacional, según Perfil</a:t>
            </a:r>
            <a:endParaRPr lang="es-ES" sz="2000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4" y="1772816"/>
          <a:ext cx="8136903" cy="4464495"/>
        </p:xfrm>
        <a:graphic>
          <a:graphicData uri="http://schemas.openxmlformats.org/drawingml/2006/table">
            <a:tbl>
              <a:tblPr/>
              <a:tblGrid>
                <a:gridCol w="3724376"/>
                <a:gridCol w="1604216"/>
                <a:gridCol w="1525004"/>
                <a:gridCol w="1283307"/>
              </a:tblGrid>
              <a:tr h="496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96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96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96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Acogimiento Fliar - Flia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96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Acogimiento Fliar - Flia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6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6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6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6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19. Niños, Niñas y Adolescentes atendidos en la Modalidad Atención Integral de Tiempo Completo, por Relación Institucional, según Perfil</a:t>
            </a:r>
            <a:endParaRPr lang="es-ES" sz="2000" dirty="0"/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4" y="1772816"/>
          <a:ext cx="8280921" cy="4480560"/>
        </p:xfrm>
        <a:graphic>
          <a:graphicData uri="http://schemas.openxmlformats.org/drawingml/2006/table">
            <a:tbl>
              <a:tblPr/>
              <a:tblGrid>
                <a:gridCol w="3708882"/>
                <a:gridCol w="1907742"/>
                <a:gridCol w="1639297"/>
                <a:gridCol w="1025000"/>
              </a:tblGrid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2303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4493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20. Proyectos en la Modalidad Atención Integral de Tiempo Completo, por Relación Institucional, según Perfil</a:t>
            </a:r>
            <a:endParaRPr lang="es-ES" sz="2000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611560" y="1772816"/>
          <a:ext cx="7992888" cy="4267200"/>
        </p:xfrm>
        <a:graphic>
          <a:graphicData uri="http://schemas.openxmlformats.org/drawingml/2006/table">
            <a:tbl>
              <a:tblPr/>
              <a:tblGrid>
                <a:gridCol w="3547528"/>
                <a:gridCol w="1637048"/>
                <a:gridCol w="1512168"/>
                <a:gridCol w="1296144"/>
              </a:tblGrid>
              <a:tr h="1420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Relación </a:t>
                      </a:r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1420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420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420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20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20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20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20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20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20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00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20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20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20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20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0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21. Niños, Niñas y Adolescentes atendidos en la Modalidad Atención Integral de Tiempo Completo, por Unidad Organizacional, según Perfil</a:t>
            </a:r>
            <a:endParaRPr lang="es-ES" sz="2000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71758188"/>
              </p:ext>
            </p:extLst>
          </p:nvPr>
        </p:nvGraphicFramePr>
        <p:xfrm>
          <a:off x="611559" y="1772816"/>
          <a:ext cx="7992888" cy="4480560"/>
        </p:xfrm>
        <a:graphic>
          <a:graphicData uri="http://schemas.openxmlformats.org/drawingml/2006/table">
            <a:tbl>
              <a:tblPr/>
              <a:tblGrid>
                <a:gridCol w="3655791"/>
                <a:gridCol w="1960834"/>
                <a:gridCol w="1365935"/>
                <a:gridCol w="1010328"/>
              </a:tblGrid>
              <a:tr h="1445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1445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445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445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45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45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45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45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45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45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45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45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45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653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23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45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45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5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2954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1529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4493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43555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22. Proyectos en la Modalidad Atención Integral de Tiempo Completo por Unidad Organizacional, según Perfil</a:t>
            </a:r>
            <a:endParaRPr lang="es-ES" sz="2000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47190751"/>
              </p:ext>
            </p:extLst>
          </p:nvPr>
        </p:nvGraphicFramePr>
        <p:xfrm>
          <a:off x="611560" y="1700809"/>
          <a:ext cx="7992888" cy="4483102"/>
        </p:xfrm>
        <a:graphic>
          <a:graphicData uri="http://schemas.openxmlformats.org/drawingml/2006/table">
            <a:tbl>
              <a:tblPr/>
              <a:tblGrid>
                <a:gridCol w="3615210"/>
                <a:gridCol w="1497358"/>
                <a:gridCol w="1512168"/>
                <a:gridCol w="1368152"/>
              </a:tblGrid>
              <a:tr h="4081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269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34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34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69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69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69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4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dirty="0" smtClean="0"/>
              <a:t>Información por Departamentos</a:t>
            </a:r>
            <a:endParaRPr lang="es-ES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23. Distribución de Población y Proyectos en Artigas, según Modalidad y Perfil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755576" y="5805264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*Los jóvenes que cumplen Medidas Privativas y No Privativas de Libertad que se muestran en los Cuadros por Departamento, están incluidos en los Cuadros de SIRPA.</a:t>
            </a:r>
            <a:endParaRPr lang="es-ES" sz="1200" b="1" dirty="0">
              <a:latin typeface="Calibri" pitchFamily="34" charset="0"/>
            </a:endParaRPr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755576" y="1700806"/>
          <a:ext cx="7848872" cy="3960448"/>
        </p:xfrm>
        <a:graphic>
          <a:graphicData uri="http://schemas.openxmlformats.org/drawingml/2006/table">
            <a:tbl>
              <a:tblPr/>
              <a:tblGrid>
                <a:gridCol w="3960440"/>
                <a:gridCol w="2088232"/>
                <a:gridCol w="1800200"/>
              </a:tblGrid>
              <a:tr h="2396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Artigas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Población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22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6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96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96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96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36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6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96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2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64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96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30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36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6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2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0756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24. Distribución de Población y Proyectos Canelones, según Modalidad y Perfil</a:t>
            </a:r>
            <a:endParaRPr lang="es-ES" sz="2000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4110377080"/>
              </p:ext>
            </p:extLst>
          </p:nvPr>
        </p:nvGraphicFramePr>
        <p:xfrm>
          <a:off x="539551" y="1665590"/>
          <a:ext cx="8136905" cy="4355692"/>
        </p:xfrm>
        <a:graphic>
          <a:graphicData uri="http://schemas.openxmlformats.org/drawingml/2006/table">
            <a:tbl>
              <a:tblPr/>
              <a:tblGrid>
                <a:gridCol w="4032449"/>
                <a:gridCol w="2016224"/>
                <a:gridCol w="2088232"/>
              </a:tblGrid>
              <a:tr h="22552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Canelones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Población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552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52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al Niño y la Familia</a:t>
                      </a:r>
                    </a:p>
                  </a:txBody>
                  <a:tcPr marL="11008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552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008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52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008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164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87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52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008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6691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58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552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008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52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008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52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008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52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008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52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Víctimas de Violencia</a:t>
                      </a:r>
                    </a:p>
                  </a:txBody>
                  <a:tcPr marL="11008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52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8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008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48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008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52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008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28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164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79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52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008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552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9371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154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25. Distribución de Población y Proyectos en Cerro Largo, según Modalidad y Perfil</a:t>
            </a:r>
            <a:endParaRPr lang="es-ES" sz="2000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556792"/>
          <a:ext cx="7992888" cy="4618123"/>
        </p:xfrm>
        <a:graphic>
          <a:graphicData uri="http://schemas.openxmlformats.org/drawingml/2006/table">
            <a:tbl>
              <a:tblPr/>
              <a:tblGrid>
                <a:gridCol w="4032448"/>
                <a:gridCol w="2160240"/>
                <a:gridCol w="1800200"/>
              </a:tblGrid>
              <a:tr h="2069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Cerro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Largo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69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62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862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62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62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62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3300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62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862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62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62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62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62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62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51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62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862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62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latin typeface="Arial"/>
                        </a:rPr>
                        <a:t>35</a:t>
                      </a:r>
                      <a:endParaRPr lang="es-ES" sz="12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9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62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latin typeface="Arial"/>
                        </a:rPr>
                        <a:t>4</a:t>
                      </a:r>
                      <a:endParaRPr lang="es-ES" sz="12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862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9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3638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96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15563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26. Distribución de Población y Proyectos en Colonia, según Modalidad y Perfil</a:t>
            </a:r>
            <a:endParaRPr lang="es-ES" sz="2000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00810"/>
          <a:ext cx="7992888" cy="4464488"/>
        </p:xfrm>
        <a:graphic>
          <a:graphicData uri="http://schemas.openxmlformats.org/drawingml/2006/table">
            <a:tbl>
              <a:tblPr/>
              <a:tblGrid>
                <a:gridCol w="4032448"/>
                <a:gridCol w="2160240"/>
                <a:gridCol w="1800200"/>
              </a:tblGrid>
              <a:tr h="4699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Colonia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latin typeface="Arial"/>
                        </a:rPr>
                        <a:t>13</a:t>
                      </a:r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27. Distribución de Población y Proyectos en Durazno, según Modalidad y Perfil</a:t>
            </a:r>
            <a:endParaRPr lang="es-ES" sz="2000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628800"/>
          <a:ext cx="8064897" cy="4608504"/>
        </p:xfrm>
        <a:graphic>
          <a:graphicData uri="http://schemas.openxmlformats.org/drawingml/2006/table">
            <a:tbl>
              <a:tblPr/>
              <a:tblGrid>
                <a:gridCol w="4032448"/>
                <a:gridCol w="2088232"/>
                <a:gridCol w="1944217"/>
              </a:tblGrid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Durazno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Población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61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28. Distribución de Población y Proyectos en Flores, según Modalidad y Perfil</a:t>
            </a:r>
            <a:endParaRPr lang="es-ES" sz="2000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4" y="1700808"/>
          <a:ext cx="8136904" cy="4392493"/>
        </p:xfrm>
        <a:graphic>
          <a:graphicData uri="http://schemas.openxmlformats.org/drawingml/2006/table">
            <a:tbl>
              <a:tblPr/>
              <a:tblGrid>
                <a:gridCol w="4104456"/>
                <a:gridCol w="2304256"/>
                <a:gridCol w="1728192"/>
              </a:tblGrid>
              <a:tr h="516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Flores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07551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29. Distribución de Población y Proyectos en Florida, según Modalidad y Perfil</a:t>
            </a:r>
            <a:endParaRPr lang="es-ES" sz="2000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640522"/>
          <a:ext cx="7992887" cy="4524780"/>
        </p:xfrm>
        <a:graphic>
          <a:graphicData uri="http://schemas.openxmlformats.org/drawingml/2006/table">
            <a:tbl>
              <a:tblPr/>
              <a:tblGrid>
                <a:gridCol w="3960440"/>
                <a:gridCol w="2088232"/>
                <a:gridCol w="1944215"/>
              </a:tblGrid>
              <a:tr h="45247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Florida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Proyectos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23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30. Distribución de Población y Proyectos en Lavalleja, según Modalidad y Perfil</a:t>
            </a:r>
            <a:endParaRPr lang="es-ES" sz="2000" dirty="0"/>
          </a:p>
        </p:txBody>
      </p:sp>
      <p:graphicFrame>
        <p:nvGraphicFramePr>
          <p:cNvPr id="10" name="9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4" y="1700808"/>
          <a:ext cx="8280920" cy="4511095"/>
        </p:xfrm>
        <a:graphic>
          <a:graphicData uri="http://schemas.openxmlformats.org/drawingml/2006/table">
            <a:tbl>
              <a:tblPr/>
              <a:tblGrid>
                <a:gridCol w="4140460"/>
                <a:gridCol w="2146905"/>
                <a:gridCol w="1993555"/>
              </a:tblGrid>
              <a:tr h="4775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Lavalleja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30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31. Distribución de Población y Proyectos en Maldonado, según Modalidad y Perfil</a:t>
            </a:r>
            <a:endParaRPr lang="es-ES" sz="2000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700808"/>
          <a:ext cx="7992888" cy="4578904"/>
        </p:xfrm>
        <a:graphic>
          <a:graphicData uri="http://schemas.openxmlformats.org/drawingml/2006/table">
            <a:tbl>
              <a:tblPr/>
              <a:tblGrid>
                <a:gridCol w="3960440"/>
                <a:gridCol w="2088232"/>
                <a:gridCol w="1944216"/>
              </a:tblGrid>
              <a:tr h="39239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Maldonado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Proyectos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7044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44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Capacitación y Formación</a:t>
                      </a:r>
                    </a:p>
                  </a:txBody>
                  <a:tcPr marL="103634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044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Educativo, recreativo y social</a:t>
                      </a:r>
                    </a:p>
                  </a:txBody>
                  <a:tcPr marL="103634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044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03634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044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03634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044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03634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81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23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44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03634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044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03634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044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03634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044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03634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044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103634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044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59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03634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159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03634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044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03634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81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44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03634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159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Centro de Internación Transitoria</a:t>
                      </a:r>
                    </a:p>
                  </a:txBody>
                  <a:tcPr marL="103634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044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Pequeño</a:t>
                      </a:r>
                    </a:p>
                  </a:txBody>
                  <a:tcPr marL="103634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44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43555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400" dirty="0" smtClean="0"/>
              <a:t>Cuadro 32. Distribución de Población y Proyectos en Montevideo, según Unidad Organizacional</a:t>
            </a:r>
            <a:endParaRPr lang="es-ES" sz="2400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186504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 </a:t>
            </a:r>
            <a:endParaRPr lang="es-ES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628800"/>
          <a:ext cx="8136904" cy="4608517"/>
        </p:xfrm>
        <a:graphic>
          <a:graphicData uri="http://schemas.openxmlformats.org/drawingml/2006/table">
            <a:tbl>
              <a:tblPr/>
              <a:tblGrid>
                <a:gridCol w="4961909"/>
                <a:gridCol w="1376353"/>
                <a:gridCol w="1798642"/>
              </a:tblGrid>
              <a:tr h="4608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Adicciones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Departamento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Departamento de Adopciones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Direcciones Regionales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División Atención Integral a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División 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10979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División 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11237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División 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División Jurídica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08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División Protección Integral a la Infancia y Adolescencia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08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División Protección Integral en Contexto Familiar y Comunitario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Programa de Explotación Sexual Comercial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 Educativos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Sub Dirección Técnica General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27356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33 Distribución de Población y Proyectos en Paysandú, según Modalidad y Perfil</a:t>
            </a:r>
            <a:endParaRPr lang="es-ES" sz="2000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688541"/>
          <a:ext cx="8064895" cy="4638821"/>
        </p:xfrm>
        <a:graphic>
          <a:graphicData uri="http://schemas.openxmlformats.org/drawingml/2006/table">
            <a:tbl>
              <a:tblPr/>
              <a:tblGrid>
                <a:gridCol w="4032448"/>
                <a:gridCol w="2160240"/>
                <a:gridCol w="1872207"/>
              </a:tblGrid>
              <a:tr h="38854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Paysandú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Proyectos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7207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7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07492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207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07492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207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07492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48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36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7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07492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3068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22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207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07492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207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07492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207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07492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207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07492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207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107492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207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23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02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07492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902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 smtClean="0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- </a:t>
                      </a:r>
                      <a:r>
                        <a:rPr lang="es-ES" sz="1200" b="0" i="0" u="none" strike="noStrike" dirty="0" err="1" smtClean="0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ampliada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07492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02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07492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207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07492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17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48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7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07492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2076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Internación Transitoria</a:t>
                      </a:r>
                    </a:p>
                  </a:txBody>
                  <a:tcPr marL="107492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02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Completo</a:t>
                      </a:r>
                    </a:p>
                  </a:txBody>
                  <a:tcPr marL="107492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7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67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34. Distribución de Población y Proyectos en Río Negro, según Modalidad y Perfil</a:t>
            </a:r>
            <a:endParaRPr lang="es-ES" sz="2000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640522"/>
          <a:ext cx="8136905" cy="4596781"/>
        </p:xfrm>
        <a:graphic>
          <a:graphicData uri="http://schemas.openxmlformats.org/drawingml/2006/table">
            <a:tbl>
              <a:tblPr/>
              <a:tblGrid>
                <a:gridCol w="4104456"/>
                <a:gridCol w="2088232"/>
                <a:gridCol w="1944217"/>
              </a:tblGrid>
              <a:tr h="45967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Río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Negro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98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8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Áreas pedagógicas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98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8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8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8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8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98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8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8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8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25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8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98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8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8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8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98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8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43555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35. Distribución de Población y Proyectos en Rivera, según Modalidad y Perfil</a:t>
            </a:r>
            <a:endParaRPr lang="es-ES" sz="2000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640522"/>
          <a:ext cx="8136905" cy="4452783"/>
        </p:xfrm>
        <a:graphic>
          <a:graphicData uri="http://schemas.openxmlformats.org/drawingml/2006/table">
            <a:tbl>
              <a:tblPr/>
              <a:tblGrid>
                <a:gridCol w="4032448"/>
                <a:gridCol w="2088232"/>
                <a:gridCol w="2016225"/>
              </a:tblGrid>
              <a:tr h="234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Rivera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Proyectos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4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3201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69056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36. Distribución de Población y Proyectos en Rocha, según Modalidad y Perfil</a:t>
            </a:r>
            <a:endParaRPr lang="es-ES" sz="2000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00812"/>
          <a:ext cx="8064897" cy="4464488"/>
        </p:xfrm>
        <a:graphic>
          <a:graphicData uri="http://schemas.openxmlformats.org/drawingml/2006/table">
            <a:tbl>
              <a:tblPr/>
              <a:tblGrid>
                <a:gridCol w="4032448"/>
                <a:gridCol w="2016224"/>
                <a:gridCol w="2016225"/>
              </a:tblGrid>
              <a:tr h="4699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Rocha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Proyectos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1161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37. Distribución de Población y Proyectos en Salto, según Modalidad y Perfil</a:t>
            </a:r>
            <a:endParaRPr lang="es-ES" sz="2000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628797"/>
          <a:ext cx="7992888" cy="4419832"/>
        </p:xfrm>
        <a:graphic>
          <a:graphicData uri="http://schemas.openxmlformats.org/drawingml/2006/table">
            <a:tbl>
              <a:tblPr/>
              <a:tblGrid>
                <a:gridCol w="3960440"/>
                <a:gridCol w="2016224"/>
                <a:gridCol w="2016224"/>
              </a:tblGrid>
              <a:tr h="39805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Salto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Proyectos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7874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74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03634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874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03634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4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74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Albergue Tiempo Parcial</a:t>
                      </a:r>
                    </a:p>
                  </a:txBody>
                  <a:tcPr marL="103634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874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03634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74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03634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74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03634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74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03634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74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103634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742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103634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74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536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03634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536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03634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74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03634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4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74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03634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5366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Completo</a:t>
                      </a:r>
                    </a:p>
                  </a:txBody>
                  <a:tcPr marL="103634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74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03634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74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38. Distribución de Población y Proyectos en San José, según Modalidad y Perfil</a:t>
            </a:r>
            <a:endParaRPr lang="es-ES" sz="2000" dirty="0"/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700809"/>
          <a:ext cx="8064897" cy="4598391"/>
        </p:xfrm>
        <a:graphic>
          <a:graphicData uri="http://schemas.openxmlformats.org/drawingml/2006/table">
            <a:tbl>
              <a:tblPr/>
              <a:tblGrid>
                <a:gridCol w="4032448"/>
                <a:gridCol w="2160240"/>
                <a:gridCol w="1872209"/>
              </a:tblGrid>
              <a:tr h="43794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San José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8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8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Albergue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8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36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8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8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80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39. Distribución de Población y Proyectos en Soriano, según Modalidad y Perfil</a:t>
            </a:r>
            <a:endParaRPr lang="es-ES" sz="2000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4" y="1612938"/>
          <a:ext cx="8136904" cy="4595631"/>
        </p:xfrm>
        <a:graphic>
          <a:graphicData uri="http://schemas.openxmlformats.org/drawingml/2006/table">
            <a:tbl>
              <a:tblPr/>
              <a:tblGrid>
                <a:gridCol w="4104456"/>
                <a:gridCol w="2088232"/>
                <a:gridCol w="1944216"/>
              </a:tblGrid>
              <a:tr h="419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Soriano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Proyectos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7186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86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Áreas pedagógicas</a:t>
                      </a:r>
                    </a:p>
                  </a:txBody>
                  <a:tcPr marL="106906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186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06906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186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Capacitación y Formación</a:t>
                      </a:r>
                    </a:p>
                  </a:txBody>
                  <a:tcPr marL="106906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186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06906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186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06906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186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06906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86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06906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186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06906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186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06906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186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06906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186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06906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186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54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Cuidadoras de Primera Atención</a:t>
                      </a:r>
                    </a:p>
                  </a:txBody>
                  <a:tcPr marL="106906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954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06906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186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06906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86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06906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186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06906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86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2682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50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40. Distribución de Población y Proyectos en Tacuarembó, según Modalidad y Perfil</a:t>
            </a:r>
            <a:endParaRPr lang="es-ES" sz="2000" dirty="0"/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772816"/>
          <a:ext cx="8136904" cy="4464503"/>
        </p:xfrm>
        <a:graphic>
          <a:graphicData uri="http://schemas.openxmlformats.org/drawingml/2006/table">
            <a:tbl>
              <a:tblPr/>
              <a:tblGrid>
                <a:gridCol w="4104456"/>
                <a:gridCol w="2160240"/>
                <a:gridCol w="1872208"/>
              </a:tblGrid>
              <a:tr h="496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Tacuarembó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41. Distribución de Población y Proyectos en Treinta y Tres, según Modalidad y Perfil</a:t>
            </a:r>
            <a:endParaRPr lang="es-ES" sz="2000" dirty="0"/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772816"/>
          <a:ext cx="8064896" cy="4299302"/>
        </p:xfrm>
        <a:graphic>
          <a:graphicData uri="http://schemas.openxmlformats.org/drawingml/2006/table">
            <a:tbl>
              <a:tblPr/>
              <a:tblGrid>
                <a:gridCol w="3960440"/>
                <a:gridCol w="2088232"/>
                <a:gridCol w="2016224"/>
              </a:tblGrid>
              <a:tr h="5082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Treinta y Tres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296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30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762568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Sistema de Responsabilidad Penal Adolescente (SIRPA)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42. Adolescentes que cumplen Medidas Judiciales en dependencias del SIRPA, por Relación Institucional, según Tipo de Medida</a:t>
            </a:r>
            <a:endParaRPr lang="es-ES" sz="2000" dirty="0"/>
          </a:p>
        </p:txBody>
      </p:sp>
      <p:sp>
        <p:nvSpPr>
          <p:cNvPr id="7" name="6 CuadroTexto"/>
          <p:cNvSpPr txBox="1"/>
          <p:nvPr/>
        </p:nvSpPr>
        <p:spPr>
          <a:xfrm>
            <a:off x="755576" y="5805264"/>
            <a:ext cx="74888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  <a:cs typeface="Arial" pitchFamily="34" charset="0"/>
              </a:rPr>
              <a:t>*Estos jóvenes a su vez reciben atenciones recreativas y de capacitación, que se detallan en los Cuadros 46 y 47</a:t>
            </a:r>
            <a:endParaRPr lang="es-ES" sz="1200" b="1" dirty="0">
              <a:latin typeface="Calibri" pitchFamily="34" charset="0"/>
              <a:cs typeface="Arial" pitchFamily="34" charset="0"/>
            </a:endParaRPr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83569" y="1700808"/>
          <a:ext cx="7920878" cy="3888430"/>
        </p:xfrm>
        <a:graphic>
          <a:graphicData uri="http://schemas.openxmlformats.org/drawingml/2006/table">
            <a:tbl>
              <a:tblPr/>
              <a:tblGrid>
                <a:gridCol w="3301870"/>
                <a:gridCol w="1666681"/>
                <a:gridCol w="1581059"/>
                <a:gridCol w="1371268"/>
              </a:tblGrid>
              <a:tr h="5982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SIRPA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982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Medida Judicial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5982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1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991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982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1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991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1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11616" cy="762568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43. Proyectos dependientes de SIRPA en los que se cumplen Medidas Judiciales, por Relación Institucional, según Tipo de Medidas</a:t>
            </a:r>
            <a:endParaRPr lang="es-ES" sz="2000" dirty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59" y="1700807"/>
          <a:ext cx="7920881" cy="4392488"/>
        </p:xfrm>
        <a:graphic>
          <a:graphicData uri="http://schemas.openxmlformats.org/drawingml/2006/table">
            <a:tbl>
              <a:tblPr/>
              <a:tblGrid>
                <a:gridCol w="2981253"/>
                <a:gridCol w="1915292"/>
                <a:gridCol w="1605672"/>
                <a:gridCol w="1418664"/>
              </a:tblGrid>
              <a:tr h="6757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757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757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78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757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7884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78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78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78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 </a:t>
            </a: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44. Adolescentes atendidos en SIRPA, por Unidad Organizacional, según Tipo de Medidas</a:t>
            </a:r>
            <a:endParaRPr lang="es-ES" sz="2000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2290543621"/>
              </p:ext>
            </p:extLst>
          </p:nvPr>
        </p:nvGraphicFramePr>
        <p:xfrm>
          <a:off x="539552" y="1700806"/>
          <a:ext cx="7992887" cy="4464495"/>
        </p:xfrm>
        <a:graphic>
          <a:graphicData uri="http://schemas.openxmlformats.org/drawingml/2006/table">
            <a:tbl>
              <a:tblPr/>
              <a:tblGrid>
                <a:gridCol w="3554349"/>
                <a:gridCol w="1558219"/>
                <a:gridCol w="1543039"/>
                <a:gridCol w="1337280"/>
              </a:tblGrid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Unidad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Medida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Judicial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1359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15563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45. Proyectos dependientes de SIRPA en los que se cumplen Medidas Judiciales, según Unidad Organizacional y Tipo de Medida</a:t>
            </a:r>
            <a:endParaRPr lang="es-ES" sz="2000" dirty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3758733386"/>
              </p:ext>
            </p:extLst>
          </p:nvPr>
        </p:nvGraphicFramePr>
        <p:xfrm>
          <a:off x="611561" y="1700805"/>
          <a:ext cx="7992887" cy="4464499"/>
        </p:xfrm>
        <a:graphic>
          <a:graphicData uri="http://schemas.openxmlformats.org/drawingml/2006/table">
            <a:tbl>
              <a:tblPr/>
              <a:tblGrid>
                <a:gridCol w="3530839"/>
                <a:gridCol w="1509720"/>
                <a:gridCol w="1613713"/>
                <a:gridCol w="1338615"/>
              </a:tblGrid>
              <a:tr h="6868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868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868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latin typeface="Arial"/>
                        </a:rPr>
                        <a:t>18</a:t>
                      </a:r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latin typeface="Arial"/>
                        </a:rPr>
                        <a:t>7</a:t>
                      </a:r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868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25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8392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46. Adolescentes atendidos en SIRPA que participan de Proyectos de apoyo, por Relación Institucional, Áreas de trabajo de los Proyectos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971600" y="5445224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Montevideo.</a:t>
            </a:r>
          </a:p>
          <a:p>
            <a:r>
              <a:rPr lang="es-ES" sz="1200" b="1" dirty="0" smtClean="0">
                <a:latin typeface="Calibri" pitchFamily="34" charset="0"/>
              </a:rPr>
              <a:t>Cabe destacar que los jóvenes que cumplen Medidas Judiciales participan simultáneamente en  más de un Proyecto de apoyo, por lo que no deben sumarse los totales de los Cuadros.</a:t>
            </a:r>
            <a:endParaRPr lang="es-ES" sz="1200" b="1" dirty="0">
              <a:latin typeface="Calibri" pitchFamily="34" charset="0"/>
            </a:endParaRPr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683568" y="1700808"/>
          <a:ext cx="7920879" cy="3600399"/>
        </p:xfrm>
        <a:graphic>
          <a:graphicData uri="http://schemas.openxmlformats.org/drawingml/2006/table">
            <a:tbl>
              <a:tblPr/>
              <a:tblGrid>
                <a:gridCol w="2448272"/>
                <a:gridCol w="1440160"/>
                <a:gridCol w="1224136"/>
                <a:gridCol w="1453248"/>
                <a:gridCol w="1355063"/>
              </a:tblGrid>
              <a:tr h="8000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000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Áreas de Trabajo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0004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57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173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8000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004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Programa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04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950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37165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47. Proyectos de apoyo a la población atendida en SIRPA, por Relación Institucional, según Área de Trabajo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971600" y="5877272"/>
            <a:ext cx="7416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</a:t>
            </a:r>
            <a:endParaRPr lang="es-ES" sz="1200" b="1" dirty="0">
              <a:latin typeface="Calibri" pitchFamily="34" charset="0"/>
            </a:endParaRPr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1" y="1772815"/>
          <a:ext cx="7992887" cy="3960441"/>
        </p:xfrm>
        <a:graphic>
          <a:graphicData uri="http://schemas.openxmlformats.org/drawingml/2006/table">
            <a:tbl>
              <a:tblPr/>
              <a:tblGrid>
                <a:gridCol w="2454745"/>
                <a:gridCol w="1505694"/>
                <a:gridCol w="1296144"/>
                <a:gridCol w="1359252"/>
                <a:gridCol w="1377052"/>
              </a:tblGrid>
              <a:tr h="8800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800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Áreas de Trabajo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400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latin typeface="Arial"/>
                        </a:rPr>
                        <a:t>2</a:t>
                      </a:r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8800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00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0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 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dirty="0" smtClean="0"/>
              <a:t>Notas</a:t>
            </a:r>
            <a:endParaRPr lang="es-ES" sz="280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" name="1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1800" dirty="0" smtClean="0"/>
              <a:t>En la categoría “Relación Institucional”, se entiende por “Convenios” a los Proyectos gestionados por Organizaciones de la Sociedad Civil con el apoyo de I.N.A.U.  A su vez, se denomina “Otros” a los Proyectos que tienen convenios  interinstitucionales; y con otras Instituciones públicas, como el MI.DE.S.</a:t>
            </a:r>
          </a:p>
          <a:p>
            <a:pPr algn="just"/>
            <a:endParaRPr lang="es-ES" sz="1800" dirty="0" smtClean="0"/>
          </a:p>
          <a:p>
            <a:pPr algn="just">
              <a:buNone/>
            </a:pPr>
            <a:endParaRPr lang="es-ES" sz="1800" dirty="0" smtClean="0"/>
          </a:p>
          <a:p>
            <a:pPr algn="just"/>
            <a:r>
              <a:rPr lang="es-ES" sz="1800" dirty="0" smtClean="0"/>
              <a:t>La categoría “Unidad Organizacional” se recodifica en “Montevideo” e “Interior”, teniendo en cuenta la dependencia jerárquica . Se debe considerar que en algunos casos puede no coincidir la ubicación geográfica del Proyecto con su Unidad Organizacional (principalmente en Montevideo y Canelones). </a:t>
            </a:r>
          </a:p>
          <a:p>
            <a:endParaRPr lang="es-ES" sz="1800" dirty="0" smtClean="0"/>
          </a:p>
          <a:p>
            <a:endParaRPr lang="es-E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1264</TotalTime>
  <Words>6065</Words>
  <Application>Microsoft Office PowerPoint</Application>
  <PresentationFormat>Presentación en pantalla (4:3)</PresentationFormat>
  <Paragraphs>2387</Paragraphs>
  <Slides>58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58</vt:i4>
      </vt:variant>
    </vt:vector>
  </HeadingPairs>
  <TitlesOfParts>
    <vt:vector size="59" baseType="lpstr">
      <vt:lpstr>Civil</vt:lpstr>
      <vt:lpstr>Instituto del Niño y Adolescente del Uruguay</vt:lpstr>
      <vt:lpstr>Datos de la Población</vt:lpstr>
      <vt:lpstr>Cuadro 1.Niños, Niñas y Adolescentes atendidos en la Institución por Edad, según  Sexo</vt:lpstr>
      <vt:lpstr>Gráfico 1. Evolución de la Población atendida en la Institución</vt:lpstr>
      <vt:lpstr>Cuadro 2.Niños, Niñas y Adolescentes atendidos, por Edad, según Modalidad de atención y Sexo</vt:lpstr>
      <vt:lpstr>Cuadro 3.Niños, Niñas y Adolescentes atendidos por Relación Institucional, según Modalidad de atención </vt:lpstr>
      <vt:lpstr>Gráfico 2. Distribución de la población atendida por Relación Institucional, según Modalidad de atención</vt:lpstr>
      <vt:lpstr>Cuadro 4. Proyectos de atención por Relación Institucional, según Modalidad de atención</vt:lpstr>
      <vt:lpstr>Gráfico 3. Distribución de Proyectos  por Modalidad, según Relación Institucional</vt:lpstr>
      <vt:lpstr>Cuadro 5. Niños, Niñas y Adolescentes atendidos, por Unidad Organizacional, según Modalidad de atención</vt:lpstr>
      <vt:lpstr>Gráfico 4. Distribución de la población atendida</vt:lpstr>
      <vt:lpstr>Cuadro 6. Proyectos de atención por Unidad Organizacional, según Modalidad de atención</vt:lpstr>
      <vt:lpstr>Gráfico 5. Distribución de Proyectos por Unidad Organizacional, según Modalidad de atención</vt:lpstr>
      <vt:lpstr>Distribución según Modalidades y Perfiles</vt:lpstr>
      <vt:lpstr>Cuadro 7. Niños, Niñas y Adolescentes atendidos en la Modalidad Atención a la Comunidad, por Relación Institucional, según Perfil</vt:lpstr>
      <vt:lpstr>Cuadro 8. Proyectos en la Modalidad Atención a la Comunidad, por Relación Institucional, según Perfil</vt:lpstr>
      <vt:lpstr>Cuadro 9. Niños, Niñas y Adolescentes atendidos en la Modalidad Atención a la Comunidad, por Unidad Organizacional, según Perfil</vt:lpstr>
      <vt:lpstr>Cuadro 10. Proyectos en la Modalidad Atención a la Comunidad, por Unidad Organizacional, según Perfil</vt:lpstr>
      <vt:lpstr>Cuadro 11. Niños, Niñas y Adolescentes atendidos en la Modalidad Atención Integral de Tiempo Parcial, por Relación Institucional, según Perfil</vt:lpstr>
      <vt:lpstr>Cuadro 12. Proyectos en la Modalidad Atención Integral de Tiempo Parcial, por Relación Institucional, según Perfil</vt:lpstr>
      <vt:lpstr>Cuadro 13. Niños, Niñas y Adolescentes atendidos en la Modalidad Atención Integral de Tiempo Parcial, por Unidad Organizacional, según Perfil</vt:lpstr>
      <vt:lpstr>Cuadro 14. Proyectos en la Modalidad Atención Integral de Tiempo Parcial por Unidad Organizacional, según Perfil</vt:lpstr>
      <vt:lpstr>Cuadro 15. Niños, Niñas y Adolescentes atendidos en la Modalidad Alternativa Familiar, por Relación Institucional, según Perfil</vt:lpstr>
      <vt:lpstr>Cuadro 16. Proyectos en la Modalidad Alternativa Familiar, por Relación Institucional, según Perfil</vt:lpstr>
      <vt:lpstr>Cuadro 17. Niños, Niñas y Adolescentes atendidos en la Modalidad Alternativa Familiar, por Unidad Organizacional, según Perfil</vt:lpstr>
      <vt:lpstr>Cuadro 18. Proyectos en la Modalidad Alternativa Familiar  por Unidad Organizacional, según Perfil</vt:lpstr>
      <vt:lpstr>Cuadro 19. Niños, Niñas y Adolescentes atendidos en la Modalidad Atención Integral de Tiempo Completo, por Relación Institucional, según Perfil</vt:lpstr>
      <vt:lpstr>Cuadro 20. Proyectos en la Modalidad Atención Integral de Tiempo Completo, por Relación Institucional, según Perfil</vt:lpstr>
      <vt:lpstr>Cuadro 21. Niños, Niñas y Adolescentes atendidos en la Modalidad Atención Integral de Tiempo Completo, por Unidad Organizacional, según Perfil</vt:lpstr>
      <vt:lpstr>Cuadro 22. Proyectos en la Modalidad Atención Integral de Tiempo Completo por Unidad Organizacional, según Perfil</vt:lpstr>
      <vt:lpstr>Información por Departamentos</vt:lpstr>
      <vt:lpstr>Cuadro 23. Distribución de Población y Proyectos en Artigas, según Modalidad y Perfil</vt:lpstr>
      <vt:lpstr>Cuadro 24. Distribución de Población y Proyectos Canelones, según Modalidad y Perfil</vt:lpstr>
      <vt:lpstr>Cuadro 25. Distribución de Población y Proyectos en Cerro Largo, según Modalidad y Perfil</vt:lpstr>
      <vt:lpstr>Cuadro 26. Distribución de Población y Proyectos en Colonia, según Modalidad y Perfil</vt:lpstr>
      <vt:lpstr>Cuadro 27. Distribución de Población y Proyectos en Durazno, según Modalidad y Perfil</vt:lpstr>
      <vt:lpstr>Cuadro 28. Distribución de Población y Proyectos en Flores, según Modalidad y Perfil</vt:lpstr>
      <vt:lpstr>Cuadro 29. Distribución de Población y Proyectos en Florida, según Modalidad y Perfil</vt:lpstr>
      <vt:lpstr>Cuadro 30. Distribución de Población y Proyectos en Lavalleja, según Modalidad y Perfil</vt:lpstr>
      <vt:lpstr>Cuadro 31. Distribución de Población y Proyectos en Maldonado, según Modalidad y Perfil</vt:lpstr>
      <vt:lpstr>Cuadro 32. Distribución de Población y Proyectos en Montevideo, según Unidad Organizacional</vt:lpstr>
      <vt:lpstr>Cuadro 33 Distribución de Población y Proyectos en Paysandú, según Modalidad y Perfil</vt:lpstr>
      <vt:lpstr>Cuadro 34. Distribución de Población y Proyectos en Río Negro, según Modalidad y Perfil</vt:lpstr>
      <vt:lpstr>Cuadro 35. Distribución de Población y Proyectos en Rivera, según Modalidad y Perfil</vt:lpstr>
      <vt:lpstr>Cuadro 36. Distribución de Población y Proyectos en Rocha, según Modalidad y Perfil</vt:lpstr>
      <vt:lpstr>Cuadro 37. Distribución de Población y Proyectos en Salto, según Modalidad y Perfil</vt:lpstr>
      <vt:lpstr>Cuadro 38. Distribución de Población y Proyectos en San José, según Modalidad y Perfil</vt:lpstr>
      <vt:lpstr>Cuadro 39. Distribución de Población y Proyectos en Soriano, según Modalidad y Perfil</vt:lpstr>
      <vt:lpstr>Cuadro 40. Distribución de Población y Proyectos en Tacuarembó, según Modalidad y Perfil</vt:lpstr>
      <vt:lpstr>Cuadro 41. Distribución de Población y Proyectos en Treinta y Tres, según Modalidad y Perfil</vt:lpstr>
      <vt:lpstr>Sistema de Responsabilidad Penal Adolescente (SIRPA)</vt:lpstr>
      <vt:lpstr>Cuadro 42. Adolescentes que cumplen Medidas Judiciales en dependencias del SIRPA, por Relación Institucional, según Tipo de Medida</vt:lpstr>
      <vt:lpstr>Cuadro 43. Proyectos dependientes de SIRPA en los que se cumplen Medidas Judiciales, por Relación Institucional, según Tipo de Medidas</vt:lpstr>
      <vt:lpstr>Cuadro 44. Adolescentes atendidos en SIRPA, por Unidad Organizacional, según Tipo de Medidas</vt:lpstr>
      <vt:lpstr>Cuadro 45. Proyectos dependientes de SIRPA en los que se cumplen Medidas Judiciales, según Unidad Organizacional y Tipo de Medida</vt:lpstr>
      <vt:lpstr>Cuadro 46. Adolescentes atendidos en SIRPA que participan de Proyectos de apoyo, por Relación Institucional, Áreas de trabajo de los Proyectos</vt:lpstr>
      <vt:lpstr>Cuadro 47. Proyectos de apoyo a la población atendida en SIRPA, por Relación Institucional, según Área de Trabajo</vt:lpstr>
      <vt:lpstr>Notas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Instituto del Niño y Adolescente del Uruguay</dc:title>
  <dc:creator>vpereyra</dc:creator>
  <cp:lastModifiedBy>virginia</cp:lastModifiedBy>
  <cp:revision>193</cp:revision>
  <dcterms:created xsi:type="dcterms:W3CDTF">2014-03-17T15:45:29Z</dcterms:created>
  <dcterms:modified xsi:type="dcterms:W3CDTF">2014-07-22T11:56:53Z</dcterms:modified>
</cp:coreProperties>
</file>