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4308" r:id="rId1"/>
  </p:sldMasterIdLst>
  <p:notesMasterIdLst>
    <p:notesMasterId r:id="rId78"/>
  </p:notesMasterIdLst>
  <p:sldIdLst>
    <p:sldId id="256" r:id="rId2"/>
    <p:sldId id="294" r:id="rId3"/>
    <p:sldId id="257" r:id="rId4"/>
    <p:sldId id="333" r:id="rId5"/>
    <p:sldId id="293" r:id="rId6"/>
    <p:sldId id="258" r:id="rId7"/>
    <p:sldId id="259" r:id="rId8"/>
    <p:sldId id="262" r:id="rId9"/>
    <p:sldId id="263" r:id="rId10"/>
    <p:sldId id="260" r:id="rId11"/>
    <p:sldId id="261" r:id="rId12"/>
    <p:sldId id="264" r:id="rId13"/>
    <p:sldId id="265" r:id="rId14"/>
    <p:sldId id="295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96" r:id="rId33"/>
    <p:sldId id="297" r:id="rId34"/>
    <p:sldId id="298" r:id="rId35"/>
    <p:sldId id="299" r:id="rId36"/>
    <p:sldId id="300" r:id="rId37"/>
    <p:sldId id="301" r:id="rId38"/>
    <p:sldId id="302" r:id="rId39"/>
    <p:sldId id="303" r:id="rId40"/>
    <p:sldId id="304" r:id="rId41"/>
    <p:sldId id="305" r:id="rId42"/>
    <p:sldId id="306" r:id="rId43"/>
    <p:sldId id="307" r:id="rId44"/>
    <p:sldId id="308" r:id="rId45"/>
    <p:sldId id="309" r:id="rId46"/>
    <p:sldId id="310" r:id="rId47"/>
    <p:sldId id="311" r:id="rId48"/>
    <p:sldId id="312" r:id="rId49"/>
    <p:sldId id="313" r:id="rId50"/>
    <p:sldId id="334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  <p:sldId id="325" r:id="rId63"/>
    <p:sldId id="326" r:id="rId64"/>
    <p:sldId id="327" r:id="rId65"/>
    <p:sldId id="328" r:id="rId66"/>
    <p:sldId id="329" r:id="rId67"/>
    <p:sldId id="330" r:id="rId68"/>
    <p:sldId id="331" r:id="rId69"/>
    <p:sldId id="332" r:id="rId70"/>
    <p:sldId id="284" r:id="rId71"/>
    <p:sldId id="285" r:id="rId72"/>
    <p:sldId id="286" r:id="rId73"/>
    <p:sldId id="287" r:id="rId74"/>
    <p:sldId id="288" r:id="rId75"/>
    <p:sldId id="289" r:id="rId76"/>
    <p:sldId id="292" r:id="rId7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640" autoAdjust="0"/>
    <p:restoredTop sz="94660"/>
  </p:normalViewPr>
  <p:slideViewPr>
    <p:cSldViewPr>
      <p:cViewPr>
        <p:scale>
          <a:sx n="60" d="100"/>
          <a:sy n="60" d="100"/>
        </p:scale>
        <p:origin x="-52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pereyra\Escritorio\VPereyra\Estudio%20de%20Poblaci&#243;n%20y%20Proyectos\Ene2014\Poblaci&#243;n%20Enero2014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volivero\Escritorio\Estudios%20de%20Poblaci&#243;n\Enero\Proyectos%20Enero%202014%20I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chart>
    <c:view3D>
      <c:rAngAx val="1"/>
    </c:view3D>
    <c:plotArea>
      <c:layout>
        <c:manualLayout>
          <c:layoutTarget val="inner"/>
          <c:xMode val="edge"/>
          <c:yMode val="edge"/>
          <c:x val="0.11947231486230735"/>
          <c:y val="4.0433111082997304E-2"/>
          <c:w val="0.83931211708797426"/>
          <c:h val="0.78056311550569857"/>
        </c:manualLayout>
      </c:layout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Cantidad de Niños, Niñas y Adolescentes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Ago 2013</c:v>
                </c:pt>
                <c:pt idx="1">
                  <c:v>Set 2013</c:v>
                </c:pt>
                <c:pt idx="2">
                  <c:v>Oct 2013</c:v>
                </c:pt>
                <c:pt idx="3">
                  <c:v>Nov 2013</c:v>
                </c:pt>
                <c:pt idx="4">
                  <c:v>Dic 2013</c:v>
                </c:pt>
                <c:pt idx="5">
                  <c:v>Ene 2014</c:v>
                </c:pt>
              </c:strCache>
            </c:strRef>
          </c:cat>
          <c:val>
            <c:numRef>
              <c:f>Hoja1!$B$2:$B$7</c:f>
              <c:numCache>
                <c:formatCode>#,##0</c:formatCode>
                <c:ptCount val="6"/>
                <c:pt idx="0">
                  <c:v>76368</c:v>
                </c:pt>
                <c:pt idx="1">
                  <c:v>76891</c:v>
                </c:pt>
                <c:pt idx="2">
                  <c:v>76800</c:v>
                </c:pt>
                <c:pt idx="3">
                  <c:v>77424</c:v>
                </c:pt>
                <c:pt idx="4">
                  <c:v>77802</c:v>
                </c:pt>
                <c:pt idx="5" formatCode="General">
                  <c:v>77112</c:v>
                </c:pt>
              </c:numCache>
            </c:numRef>
          </c:val>
        </c:ser>
        <c:ser>
          <c:idx val="1"/>
          <c:order val="1"/>
          <c:tx>
            <c:strRef>
              <c:f>Hoja1!$C$1</c:f>
              <c:strCache>
                <c:ptCount val="1"/>
                <c:pt idx="0">
                  <c:v>Columna1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Ago 2013</c:v>
                </c:pt>
                <c:pt idx="1">
                  <c:v>Set 2013</c:v>
                </c:pt>
                <c:pt idx="2">
                  <c:v>Oct 2013</c:v>
                </c:pt>
                <c:pt idx="3">
                  <c:v>Nov 2013</c:v>
                </c:pt>
                <c:pt idx="4">
                  <c:v>Dic 2013</c:v>
                </c:pt>
                <c:pt idx="5">
                  <c:v>Ene 2014</c:v>
                </c:pt>
              </c:strCache>
            </c:strRef>
          </c:cat>
          <c:val>
            <c:numRef>
              <c:f>Hoja1!$C$2:$C$7</c:f>
              <c:numCache>
                <c:formatCode>General</c:formatCode>
                <c:ptCount val="6"/>
              </c:numCache>
            </c:numRef>
          </c:val>
        </c:ser>
        <c:ser>
          <c:idx val="2"/>
          <c:order val="2"/>
          <c:tx>
            <c:strRef>
              <c:f>Hoja1!$D$1</c:f>
              <c:strCache>
                <c:ptCount val="1"/>
                <c:pt idx="0">
                  <c:v>Columna2</c:v>
                </c:pt>
              </c:strCache>
            </c:strRef>
          </c:tx>
          <c:cat>
            <c:strRef>
              <c:f>Hoja1!$A$2:$A$7</c:f>
              <c:strCache>
                <c:ptCount val="6"/>
                <c:pt idx="0">
                  <c:v>Ago 2013</c:v>
                </c:pt>
                <c:pt idx="1">
                  <c:v>Set 2013</c:v>
                </c:pt>
                <c:pt idx="2">
                  <c:v>Oct 2013</c:v>
                </c:pt>
                <c:pt idx="3">
                  <c:v>Nov 2013</c:v>
                </c:pt>
                <c:pt idx="4">
                  <c:v>Dic 2013</c:v>
                </c:pt>
                <c:pt idx="5">
                  <c:v>Ene 2014</c:v>
                </c:pt>
              </c:strCache>
            </c:strRef>
          </c:cat>
          <c:val>
            <c:numRef>
              <c:f>Hoja1!$D$2:$D$7</c:f>
              <c:numCache>
                <c:formatCode>General</c:formatCode>
                <c:ptCount val="6"/>
              </c:numCache>
            </c:numRef>
          </c:val>
        </c:ser>
        <c:shape val="box"/>
        <c:axId val="74342784"/>
        <c:axId val="74344704"/>
        <c:axId val="0"/>
      </c:bar3DChart>
      <c:catAx>
        <c:axId val="74342784"/>
        <c:scaling>
          <c:orientation val="minMax"/>
        </c:scaling>
        <c:axPos val="b"/>
        <c:tickLblPos val="nextTo"/>
        <c:crossAx val="74344704"/>
        <c:crosses val="autoZero"/>
        <c:auto val="1"/>
        <c:lblAlgn val="ctr"/>
        <c:lblOffset val="100"/>
      </c:catAx>
      <c:valAx>
        <c:axId val="74344704"/>
        <c:scaling>
          <c:orientation val="minMax"/>
        </c:scaling>
        <c:axPos val="l"/>
        <c:majorGridlines/>
        <c:numFmt formatCode="#,##0" sourceLinked="1"/>
        <c:tickLblPos val="nextTo"/>
        <c:crossAx val="74342784"/>
        <c:crosses val="autoZero"/>
        <c:crossBetween val="between"/>
      </c:valAx>
    </c:plotArea>
    <c:legend>
      <c:legendPos val="r"/>
      <c:legendEntry>
        <c:idx val="1"/>
        <c:delete val="1"/>
      </c:legendEntry>
      <c:legendEntry>
        <c:idx val="2"/>
        <c:delete val="1"/>
      </c:legendEntry>
      <c:layout>
        <c:manualLayout>
          <c:xMode val="edge"/>
          <c:yMode val="edge"/>
          <c:x val="2.0946144733954959E-2"/>
          <c:y val="0.89414290030938004"/>
          <c:w val="0.62512443795670058"/>
          <c:h val="9.9593801526302747E-2"/>
        </c:manualLayout>
      </c:layout>
      <c:txPr>
        <a:bodyPr/>
        <a:lstStyle/>
        <a:p>
          <a:pPr>
            <a:defRPr sz="1400"/>
          </a:pPr>
          <a:endParaRPr lang="es-ES"/>
        </a:p>
      </c:txPr>
    </c:legend>
    <c:plotVisOnly val="1"/>
    <c:dispBlanksAs val="gap"/>
  </c:chart>
  <c:txPr>
    <a:bodyPr/>
    <a:lstStyle/>
    <a:p>
      <a:pPr>
        <a:defRPr sz="1800"/>
      </a:pPr>
      <a:endParaRPr lang="es-E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[Población Enero2014.xlsx]Hoja2!Tabla dinámica2</c:name>
    <c:fmtId val="2"/>
  </c:pivotSource>
  <c:chart>
    <c:pivotFmts>
      <c:pivotFmt>
        <c:idx val="0"/>
        <c:marker>
          <c:symbol val="none"/>
        </c:marker>
      </c:pivotFmt>
      <c:pivotFmt>
        <c:idx val="1"/>
        <c:marker>
          <c:symbol val="none"/>
        </c:marker>
      </c:pivotFmt>
      <c:pivotFmt>
        <c:idx val="2"/>
        <c:marker>
          <c:symbol val="none"/>
        </c:marker>
      </c:pivotFmt>
      <c:pivotFmt>
        <c:idx val="3"/>
        <c:marker>
          <c:symbol val="none"/>
        </c:marker>
      </c:pivotFmt>
      <c:pivotFmt>
        <c:idx val="4"/>
        <c:marker>
          <c:symbol val="none"/>
        </c:marker>
      </c:pivotFmt>
      <c:pivotFmt>
        <c:idx val="5"/>
        <c:marker>
          <c:symbol val="none"/>
        </c:marker>
      </c:pivotFmt>
      <c:pivotFmt>
        <c:idx val="6"/>
        <c:marker>
          <c:symbol val="none"/>
        </c:marker>
      </c:pivotFmt>
      <c:pivotFmt>
        <c:idx val="7"/>
        <c:marker>
          <c:symbol val="none"/>
        </c:marker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Hoja2!$B$21:$B$22</c:f>
              <c:strCache>
                <c:ptCount val="1"/>
                <c:pt idx="0">
                  <c:v>Oficial</c:v>
                </c:pt>
              </c:strCache>
            </c:strRef>
          </c:tx>
          <c:cat>
            <c:strRef>
              <c:f>Hoja2!$A$23:$A$27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Hoja2!$B$23:$B$27</c:f>
              <c:numCache>
                <c:formatCode>General</c:formatCode>
                <c:ptCount val="4"/>
                <c:pt idx="0">
                  <c:v>5077</c:v>
                </c:pt>
                <c:pt idx="1">
                  <c:v>3041</c:v>
                </c:pt>
                <c:pt idx="2">
                  <c:v>916</c:v>
                </c:pt>
                <c:pt idx="3">
                  <c:v>2208</c:v>
                </c:pt>
              </c:numCache>
            </c:numRef>
          </c:val>
        </c:ser>
        <c:ser>
          <c:idx val="1"/>
          <c:order val="1"/>
          <c:tx>
            <c:strRef>
              <c:f>Hoja2!$C$21:$C$22</c:f>
              <c:strCache>
                <c:ptCount val="1"/>
                <c:pt idx="0">
                  <c:v>Convenio</c:v>
                </c:pt>
              </c:strCache>
            </c:strRef>
          </c:tx>
          <c:cat>
            <c:strRef>
              <c:f>Hoja2!$A$23:$A$27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Hoja2!$C$23:$C$27</c:f>
              <c:numCache>
                <c:formatCode>General</c:formatCode>
                <c:ptCount val="4"/>
                <c:pt idx="0">
                  <c:v>2128</c:v>
                </c:pt>
                <c:pt idx="1">
                  <c:v>63905</c:v>
                </c:pt>
                <c:pt idx="3">
                  <c:v>2175</c:v>
                </c:pt>
              </c:numCache>
            </c:numRef>
          </c:val>
        </c:ser>
        <c:ser>
          <c:idx val="2"/>
          <c:order val="2"/>
          <c:tx>
            <c:strRef>
              <c:f>Hoja2!$D$21:$D$22</c:f>
              <c:strCache>
                <c:ptCount val="1"/>
                <c:pt idx="0">
                  <c:v>Contrato</c:v>
                </c:pt>
              </c:strCache>
            </c:strRef>
          </c:tx>
          <c:cat>
            <c:strRef>
              <c:f>Hoja2!$A$23:$A$27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Hoja2!$D$23:$D$27</c:f>
              <c:numCache>
                <c:formatCode>General</c:formatCode>
                <c:ptCount val="4"/>
                <c:pt idx="2">
                  <c:v>436</c:v>
                </c:pt>
              </c:numCache>
            </c:numRef>
          </c:val>
        </c:ser>
        <c:ser>
          <c:idx val="3"/>
          <c:order val="3"/>
          <c:tx>
            <c:strRef>
              <c:f>Hoja2!$E$21:$E$22</c:f>
              <c:strCache>
                <c:ptCount val="1"/>
                <c:pt idx="0">
                  <c:v>Otros</c:v>
                </c:pt>
              </c:strCache>
            </c:strRef>
          </c:tx>
          <c:cat>
            <c:strRef>
              <c:f>Hoja2!$A$23:$A$27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Hoja2!$E$23:$E$27</c:f>
              <c:numCache>
                <c:formatCode>General</c:formatCode>
                <c:ptCount val="4"/>
                <c:pt idx="0">
                  <c:v>154</c:v>
                </c:pt>
              </c:numCache>
            </c:numRef>
          </c:val>
        </c:ser>
        <c:shape val="box"/>
        <c:axId val="53712768"/>
        <c:axId val="55075200"/>
        <c:axId val="0"/>
      </c:bar3DChart>
      <c:catAx>
        <c:axId val="53712768"/>
        <c:scaling>
          <c:orientation val="minMax"/>
        </c:scaling>
        <c:axPos val="l"/>
        <c:tickLblPos val="nextTo"/>
        <c:crossAx val="55075200"/>
        <c:crosses val="autoZero"/>
        <c:auto val="1"/>
        <c:lblAlgn val="ctr"/>
        <c:lblOffset val="100"/>
      </c:catAx>
      <c:valAx>
        <c:axId val="55075200"/>
        <c:scaling>
          <c:orientation val="minMax"/>
        </c:scaling>
        <c:axPos val="b"/>
        <c:majorGridlines/>
        <c:numFmt formatCode="General" sourceLinked="1"/>
        <c:tickLblPos val="nextTo"/>
        <c:crossAx val="53712768"/>
        <c:crosses val="autoZero"/>
        <c:crossBetween val="between"/>
      </c:valAx>
    </c:plotArea>
    <c:legend>
      <c:legendPos val="r"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es-ES"/>
  <c:pivotSource>
    <c:name>[Proyectos Enero 2014 I.xls]Hoja1!Tabla dinámica1</c:name>
    <c:fmtId val="2"/>
  </c:pivotSource>
  <c:chart>
    <c:pivotFmts>
      <c:pivotFmt>
        <c:idx val="0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1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2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3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4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5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6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  <c:pivotFmt>
        <c:idx val="7"/>
        <c:marker>
          <c:symbol val="none"/>
        </c:marker>
        <c:dLbl>
          <c:idx val="0"/>
          <c:spPr/>
          <c:txPr>
            <a:bodyPr/>
            <a:lstStyle/>
            <a:p>
              <a:pPr>
                <a:defRPr/>
              </a:pPr>
              <a:endParaRPr lang="es-ES"/>
            </a:p>
          </c:txPr>
          <c:showVal val="1"/>
        </c:dLbl>
      </c:pivotFmt>
    </c:pivotFmts>
    <c:view3D>
      <c:rAngAx val="1"/>
    </c:view3D>
    <c:plotArea>
      <c:layout/>
      <c:bar3DChart>
        <c:barDir val="bar"/>
        <c:grouping val="clustered"/>
        <c:ser>
          <c:idx val="0"/>
          <c:order val="0"/>
          <c:tx>
            <c:strRef>
              <c:f>Hoja1!$B$3:$B$4</c:f>
              <c:strCache>
                <c:ptCount val="1"/>
                <c:pt idx="0">
                  <c:v>Oficial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Hoja1!$B$5:$B$9</c:f>
              <c:numCache>
                <c:formatCode>General</c:formatCode>
                <c:ptCount val="4"/>
                <c:pt idx="0">
                  <c:v>91</c:v>
                </c:pt>
                <c:pt idx="1">
                  <c:v>83</c:v>
                </c:pt>
                <c:pt idx="2">
                  <c:v>342</c:v>
                </c:pt>
                <c:pt idx="3">
                  <c:v>111</c:v>
                </c:pt>
              </c:numCache>
            </c:numRef>
          </c:val>
        </c:ser>
        <c:ser>
          <c:idx val="1"/>
          <c:order val="1"/>
          <c:tx>
            <c:strRef>
              <c:f>Hoja1!$C$3:$C$4</c:f>
              <c:strCache>
                <c:ptCount val="1"/>
                <c:pt idx="0">
                  <c:v>Convenio Con INAU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Hoja1!$C$5:$C$9</c:f>
              <c:numCache>
                <c:formatCode>General</c:formatCode>
                <c:ptCount val="4"/>
                <c:pt idx="0">
                  <c:v>38</c:v>
                </c:pt>
                <c:pt idx="1">
                  <c:v>638</c:v>
                </c:pt>
                <c:pt idx="3">
                  <c:v>65</c:v>
                </c:pt>
              </c:numCache>
            </c:numRef>
          </c:val>
        </c:ser>
        <c:ser>
          <c:idx val="2"/>
          <c:order val="2"/>
          <c:tx>
            <c:strRef>
              <c:f>Hoja1!$D$3:$D$4</c:f>
              <c:strCache>
                <c:ptCount val="1"/>
                <c:pt idx="0">
                  <c:v>Contrato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Hoja1!$D$5:$D$9</c:f>
              <c:numCache>
                <c:formatCode>General</c:formatCode>
                <c:ptCount val="4"/>
                <c:pt idx="2">
                  <c:v>207</c:v>
                </c:pt>
              </c:numCache>
            </c:numRef>
          </c:val>
        </c:ser>
        <c:ser>
          <c:idx val="3"/>
          <c:order val="3"/>
          <c:tx>
            <c:strRef>
              <c:f>Hoja1!$E$3:$E$4</c:f>
              <c:strCache>
                <c:ptCount val="1"/>
                <c:pt idx="0">
                  <c:v>Otros</c:v>
                </c:pt>
              </c:strCache>
            </c:strRef>
          </c:tx>
          <c:dLbls>
            <c:txPr>
              <a:bodyPr/>
              <a:lstStyle/>
              <a:p>
                <a:pPr>
                  <a:defRPr/>
                </a:pPr>
                <a:endParaRPr lang="es-ES"/>
              </a:p>
            </c:txPr>
            <c:showVal val="1"/>
          </c:dLbls>
          <c:cat>
            <c:strRef>
              <c:f>Hoja1!$A$5:$A$9</c:f>
              <c:strCache>
                <c:ptCount val="4"/>
                <c:pt idx="0">
                  <c:v>Atención en la Comunidad</c:v>
                </c:pt>
                <c:pt idx="1">
                  <c:v>Atención Integral de Tiempo Parcial</c:v>
                </c:pt>
                <c:pt idx="2">
                  <c:v>Alternativa Familiar</c:v>
                </c:pt>
                <c:pt idx="3">
                  <c:v>Atención Integral de Tiempo Completo</c:v>
                </c:pt>
              </c:strCache>
            </c:strRef>
          </c:cat>
          <c:val>
            <c:numRef>
              <c:f>Hoja1!$E$5:$E$9</c:f>
              <c:numCache>
                <c:formatCode>General</c:formatCode>
                <c:ptCount val="4"/>
                <c:pt idx="0">
                  <c:v>7</c:v>
                </c:pt>
              </c:numCache>
            </c:numRef>
          </c:val>
        </c:ser>
        <c:shape val="box"/>
        <c:axId val="60781312"/>
        <c:axId val="60782848"/>
        <c:axId val="0"/>
      </c:bar3DChart>
      <c:catAx>
        <c:axId val="60781312"/>
        <c:scaling>
          <c:orientation val="minMax"/>
        </c:scaling>
        <c:axPos val="l"/>
        <c:tickLblPos val="nextTo"/>
        <c:crossAx val="60782848"/>
        <c:crosses val="autoZero"/>
        <c:auto val="1"/>
        <c:lblAlgn val="ctr"/>
        <c:lblOffset val="100"/>
      </c:catAx>
      <c:valAx>
        <c:axId val="60782848"/>
        <c:scaling>
          <c:orientation val="minMax"/>
        </c:scaling>
        <c:axPos val="b"/>
        <c:majorGridlines/>
        <c:numFmt formatCode="General" sourceLinked="1"/>
        <c:tickLblPos val="nextTo"/>
        <c:crossAx val="60781312"/>
        <c:crosses val="autoZero"/>
        <c:crossBetween val="between"/>
      </c:valAx>
    </c:plotArea>
    <c:legend>
      <c:legendPos val="r"/>
    </c:legend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79866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3ED785-A712-452E-8722-4CF826BAE45C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936B1-6E8D-4E05-8978-950BF5EA2A5B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20A7A8-67ED-45C6-9C00-4AF925479228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D7E49041-5963-4F19-8956-4A5E8B196E6F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FE1657-4192-4A81-ABF9-F0046458CE0D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259D1-B170-4199-9825-ED7C68D907A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F649-8868-4B52-81C3-E570AA82BAFC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302313-E059-4CA6-9074-740B77BC3275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537F68F-6080-485E-B999-BF2F02DD5055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FDD75-8319-4693-BA63-E7C0931D40FE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6A1ED0-58E3-4422-87F3-06F9F1E6657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E179C0D7-FFFB-496F-9C88-C0DFC00F5133}" type="datetime1">
              <a:rPr lang="es-ES" smtClean="0"/>
              <a:pPr/>
              <a:t>22/07/2014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Enero 2014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1196752"/>
            <a:ext cx="8458200" cy="1470025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51520" y="5661248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8" name="7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628803"/>
          <a:ext cx="8208911" cy="3672405"/>
        </p:xfrm>
        <a:graphic>
          <a:graphicData uri="http://schemas.openxmlformats.org/drawingml/2006/table">
            <a:tbl>
              <a:tblPr/>
              <a:tblGrid>
                <a:gridCol w="2409955"/>
                <a:gridCol w="902413"/>
                <a:gridCol w="936104"/>
                <a:gridCol w="936104"/>
                <a:gridCol w="792088"/>
                <a:gridCol w="960326"/>
                <a:gridCol w="1271921"/>
              </a:tblGrid>
              <a:tr h="734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34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734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20692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4261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6691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4347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670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36661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34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21495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4538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7281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5839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1298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40451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344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42187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8799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13972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10186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1968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77112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69056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7821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827584" y="1628801"/>
          <a:ext cx="7543800" cy="4248471"/>
        </p:xfrm>
        <a:graphic>
          <a:graphicData uri="http://schemas.openxmlformats.org/drawingml/2006/table">
            <a:tbl>
              <a:tblPr/>
              <a:tblGrid>
                <a:gridCol w="2819400"/>
                <a:gridCol w="584200"/>
                <a:gridCol w="635000"/>
                <a:gridCol w="635000"/>
                <a:gridCol w="635000"/>
                <a:gridCol w="635000"/>
                <a:gridCol w="635000"/>
                <a:gridCol w="965200"/>
              </a:tblGrid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en la Comunidad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20494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32415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34531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41754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66946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Alternativa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Varones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2117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Atención Integral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9903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1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43004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14614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11423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80040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75048" y="5949280"/>
          <a:ext cx="8568952" cy="118872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2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Niño/a-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37160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14283" y="1916832"/>
          <a:ext cx="8390166" cy="3254005"/>
        </p:xfrm>
        <a:graphic>
          <a:graphicData uri="http://schemas.openxmlformats.org/drawingml/2006/table">
            <a:tbl>
              <a:tblPr/>
              <a:tblGrid>
                <a:gridCol w="2039715"/>
                <a:gridCol w="1387847"/>
                <a:gridCol w="1387847"/>
                <a:gridCol w="1387847"/>
                <a:gridCol w="1387847"/>
                <a:gridCol w="799063"/>
              </a:tblGrid>
              <a:tr h="562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778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62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5077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2128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7359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62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3041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63905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66946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1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916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436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1352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628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2208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2175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4383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13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11242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68208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436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80040</a:t>
                      </a:r>
                    </a:p>
                  </a:txBody>
                  <a:tcPr marL="5729" marR="5729" marT="5729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graphicFrame>
        <p:nvGraphicFramePr>
          <p:cNvPr id="6" name="1 Gráfic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85719" y="1772818"/>
          <a:ext cx="8572562" cy="3727884"/>
        </p:xfrm>
        <a:graphic>
          <a:graphicData uri="http://schemas.openxmlformats.org/drawingml/2006/table">
            <a:tbl>
              <a:tblPr/>
              <a:tblGrid>
                <a:gridCol w="2915008"/>
                <a:gridCol w="1332658"/>
                <a:gridCol w="1003994"/>
                <a:gridCol w="1158454"/>
                <a:gridCol w="849534"/>
                <a:gridCol w="1312914"/>
              </a:tblGrid>
              <a:tr h="54665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710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4211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0879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54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082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547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627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1582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Gráfico 3. Distribución de Proyectos por Relación Institucional, según Modalidad de Atención</a:t>
            </a:r>
            <a:endParaRPr lang="es-ES" sz="2400" dirty="0"/>
          </a:p>
        </p:txBody>
      </p:sp>
      <p:graphicFrame>
        <p:nvGraphicFramePr>
          <p:cNvPr id="7" name="2 Gráfico"/>
          <p:cNvGraphicFramePr/>
          <p:nvPr/>
        </p:nvGraphicFramePr>
        <p:xfrm>
          <a:off x="500034" y="1571612"/>
          <a:ext cx="7858180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7 Rectángulo"/>
          <p:cNvSpPr/>
          <p:nvPr/>
        </p:nvSpPr>
        <p:spPr>
          <a:xfrm>
            <a:off x="214282" y="6357958"/>
            <a:ext cx="850112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</a:rPr>
              <a:t>Fuente: S.I.P.I. Instituto del Niño y Adolescente del Uruguay- Sistema de Información para la Infancia</a:t>
            </a:r>
            <a:endParaRPr lang="es-ES" sz="1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18256729"/>
              </p:ext>
            </p:extLst>
          </p:nvPr>
        </p:nvGraphicFramePr>
        <p:xfrm>
          <a:off x="755576" y="1844824"/>
          <a:ext cx="7704855" cy="3384374"/>
        </p:xfrm>
        <a:graphic>
          <a:graphicData uri="http://schemas.openxmlformats.org/drawingml/2006/table">
            <a:tbl>
              <a:tblPr/>
              <a:tblGrid>
                <a:gridCol w="3650162"/>
                <a:gridCol w="1312366"/>
                <a:gridCol w="1312366"/>
                <a:gridCol w="1429961"/>
              </a:tblGrid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46904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2883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1500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34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27216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52824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80040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827584" y="5301208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59 se detalla la información del Interior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4.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276872"/>
            <a:ext cx="4176463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64833"/>
            <a:ext cx="4104456" cy="3617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54423917"/>
              </p:ext>
            </p:extLst>
          </p:nvPr>
        </p:nvGraphicFramePr>
        <p:xfrm>
          <a:off x="285720" y="2000240"/>
          <a:ext cx="8246721" cy="2984764"/>
        </p:xfrm>
        <a:graphic>
          <a:graphicData uri="http://schemas.openxmlformats.org/drawingml/2006/table">
            <a:tbl>
              <a:tblPr/>
              <a:tblGrid>
                <a:gridCol w="3357586"/>
                <a:gridCol w="1787157"/>
                <a:gridCol w="1715805"/>
                <a:gridCol w="1386173"/>
              </a:tblGrid>
              <a:tr h="5137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9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865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9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865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93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569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1013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1582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3116"/>
            <a:ext cx="4286280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214554"/>
            <a:ext cx="4357718" cy="4071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539553" y="1628800"/>
          <a:ext cx="8064894" cy="4723420"/>
        </p:xfrm>
        <a:graphic>
          <a:graphicData uri="http://schemas.openxmlformats.org/drawingml/2006/table">
            <a:tbl>
              <a:tblPr/>
              <a:tblGrid>
                <a:gridCol w="2232223"/>
                <a:gridCol w="1657170"/>
                <a:gridCol w="1657170"/>
                <a:gridCol w="1657170"/>
                <a:gridCol w="861161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006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002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9964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85721" y="1500173"/>
          <a:ext cx="8643998" cy="4858360"/>
        </p:xfrm>
        <a:graphic>
          <a:graphicData uri="http://schemas.openxmlformats.org/drawingml/2006/table">
            <a:tbl>
              <a:tblPr/>
              <a:tblGrid>
                <a:gridCol w="3322801"/>
                <a:gridCol w="1313524"/>
                <a:gridCol w="1335891"/>
                <a:gridCol w="1370941"/>
                <a:gridCol w="1300841"/>
              </a:tblGrid>
              <a:tr h="365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6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613441796"/>
              </p:ext>
            </p:extLst>
          </p:nvPr>
        </p:nvGraphicFramePr>
        <p:xfrm>
          <a:off x="683568" y="1772816"/>
          <a:ext cx="7848873" cy="4536501"/>
        </p:xfrm>
        <a:graphic>
          <a:graphicData uri="http://schemas.openxmlformats.org/drawingml/2006/table">
            <a:tbl>
              <a:tblPr/>
              <a:tblGrid>
                <a:gridCol w="3240360"/>
                <a:gridCol w="1872208"/>
                <a:gridCol w="1681460"/>
                <a:gridCol w="1054845"/>
              </a:tblGrid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Atención a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7359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285720" y="1500169"/>
          <a:ext cx="8643998" cy="4857789"/>
        </p:xfrm>
        <a:graphic>
          <a:graphicData uri="http://schemas.openxmlformats.org/drawingml/2006/table">
            <a:tbl>
              <a:tblPr/>
              <a:tblGrid>
                <a:gridCol w="3642571"/>
                <a:gridCol w="1682749"/>
                <a:gridCol w="1620749"/>
                <a:gridCol w="1697929"/>
              </a:tblGrid>
              <a:tr h="35610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a la Comunidad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Prestaciones Económicas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ambulatorio por Consumo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508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83568" y="1685921"/>
          <a:ext cx="7776863" cy="4551390"/>
        </p:xfrm>
        <a:graphic>
          <a:graphicData uri="http://schemas.openxmlformats.org/drawingml/2006/table">
            <a:tbl>
              <a:tblPr/>
              <a:tblGrid>
                <a:gridCol w="4453760"/>
                <a:gridCol w="154752"/>
                <a:gridCol w="895555"/>
                <a:gridCol w="1136398"/>
                <a:gridCol w="1136398"/>
              </a:tblGrid>
              <a:tr h="30342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0342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342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47007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3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63905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85720" y="1700808"/>
          <a:ext cx="8572560" cy="4585711"/>
        </p:xfrm>
        <a:graphic>
          <a:graphicData uri="http://schemas.openxmlformats.org/drawingml/2006/table">
            <a:tbl>
              <a:tblPr/>
              <a:tblGrid>
                <a:gridCol w="4668984"/>
                <a:gridCol w="1377732"/>
                <a:gridCol w="1301192"/>
                <a:gridCol w="1224652"/>
              </a:tblGrid>
              <a:tr h="44438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368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dirty="0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365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365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38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76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88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135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157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14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67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/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11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11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638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721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8"/>
          <a:ext cx="8424936" cy="4464492"/>
        </p:xfrm>
        <a:graphic>
          <a:graphicData uri="http://schemas.openxmlformats.org/drawingml/2006/table">
            <a:tbl>
              <a:tblPr/>
              <a:tblGrid>
                <a:gridCol w="4176464"/>
                <a:gridCol w="1800200"/>
                <a:gridCol w="1069646"/>
                <a:gridCol w="1378626"/>
              </a:tblGrid>
              <a:tr h="61687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75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75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75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36126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47007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10504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75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37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20042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46904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66946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20" y="1571612"/>
          <a:ext cx="8643998" cy="4714904"/>
        </p:xfrm>
        <a:graphic>
          <a:graphicData uri="http://schemas.openxmlformats.org/drawingml/2006/table">
            <a:tbl>
              <a:tblPr/>
              <a:tblGrid>
                <a:gridCol w="4395649"/>
                <a:gridCol w="1365541"/>
                <a:gridCol w="1289677"/>
                <a:gridCol w="1593131"/>
              </a:tblGrid>
              <a:tr h="4724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507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0768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Adolescentes embarazadas, Madres y o  Padres con hijos.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906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en distintos modelos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88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721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2" y="1772816"/>
          <a:ext cx="8136903" cy="4464496"/>
        </p:xfrm>
        <a:graphic>
          <a:graphicData uri="http://schemas.openxmlformats.org/drawingml/2006/table">
            <a:tbl>
              <a:tblPr/>
              <a:tblGrid>
                <a:gridCol w="3495046"/>
                <a:gridCol w="1802133"/>
                <a:gridCol w="1802133"/>
                <a:gridCol w="1037591"/>
              </a:tblGrid>
              <a:tr h="8929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929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4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85720" y="1714489"/>
          <a:ext cx="8350649" cy="3934167"/>
        </p:xfrm>
        <a:graphic>
          <a:graphicData uri="http://schemas.openxmlformats.org/drawingml/2006/table">
            <a:tbl>
              <a:tblPr/>
              <a:tblGrid>
                <a:gridCol w="3938664"/>
                <a:gridCol w="1577361"/>
                <a:gridCol w="1379006"/>
                <a:gridCol w="1455618"/>
              </a:tblGrid>
              <a:tr h="510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29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5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9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63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71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26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342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207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549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611560" y="1844824"/>
          <a:ext cx="8064897" cy="4176464"/>
        </p:xfrm>
        <a:graphic>
          <a:graphicData uri="http://schemas.openxmlformats.org/drawingml/2006/table">
            <a:tbl>
              <a:tblPr/>
              <a:tblGrid>
                <a:gridCol w="3470771"/>
                <a:gridCol w="1708271"/>
                <a:gridCol w="1708271"/>
                <a:gridCol w="1177584"/>
              </a:tblGrid>
              <a:tr h="3480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960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0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960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60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9607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0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03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85720" y="1571611"/>
          <a:ext cx="8643998" cy="3685519"/>
        </p:xfrm>
        <a:graphic>
          <a:graphicData uri="http://schemas.openxmlformats.org/drawingml/2006/table">
            <a:tbl>
              <a:tblPr/>
              <a:tblGrid>
                <a:gridCol w="4023150"/>
                <a:gridCol w="1331539"/>
                <a:gridCol w="1529911"/>
                <a:gridCol w="1759398"/>
              </a:tblGrid>
              <a:tr h="4388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32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5338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006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7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371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549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00808"/>
          <a:ext cx="8504238" cy="4480560"/>
        </p:xfrm>
        <a:graphic>
          <a:graphicData uri="http://schemas.openxmlformats.org/drawingml/2006/table">
            <a:tbl>
              <a:tblPr/>
              <a:tblGrid>
                <a:gridCol w="3065092"/>
                <a:gridCol w="2296033"/>
                <a:gridCol w="2296033"/>
                <a:gridCol w="847080"/>
              </a:tblGrid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88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/>
        </p:nvGraphicFramePr>
        <p:xfrm>
          <a:off x="214282" y="1500174"/>
          <a:ext cx="8606191" cy="4786345"/>
        </p:xfrm>
        <a:graphic>
          <a:graphicData uri="http://schemas.openxmlformats.org/drawingml/2006/table">
            <a:tbl>
              <a:tblPr/>
              <a:tblGrid>
                <a:gridCol w="4033925"/>
                <a:gridCol w="1515862"/>
                <a:gridCol w="1608634"/>
                <a:gridCol w="1447770"/>
              </a:tblGrid>
              <a:tr h="4675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63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4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latin typeface="Arial"/>
                        </a:rPr>
                        <a:t>111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latin typeface="Arial"/>
                        </a:rPr>
                        <a:t>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116041300"/>
              </p:ext>
            </p:extLst>
          </p:nvPr>
        </p:nvGraphicFramePr>
        <p:xfrm>
          <a:off x="467544" y="1628800"/>
          <a:ext cx="8208912" cy="4608516"/>
        </p:xfrm>
        <a:graphic>
          <a:graphicData uri="http://schemas.openxmlformats.org/drawingml/2006/table">
            <a:tbl>
              <a:tblPr/>
              <a:tblGrid>
                <a:gridCol w="3672408"/>
                <a:gridCol w="1944216"/>
                <a:gridCol w="1210590"/>
                <a:gridCol w="1381698"/>
              </a:tblGrid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Modalidad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Niño en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Situación 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08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2883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1500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4383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52630464"/>
              </p:ext>
            </p:extLst>
          </p:nvPr>
        </p:nvGraphicFramePr>
        <p:xfrm>
          <a:off x="285720" y="1571607"/>
          <a:ext cx="8501123" cy="4683714"/>
        </p:xfrm>
        <a:graphic>
          <a:graphicData uri="http://schemas.openxmlformats.org/drawingml/2006/table">
            <a:tbl>
              <a:tblPr/>
              <a:tblGrid>
                <a:gridCol w="3845086"/>
                <a:gridCol w="1619921"/>
                <a:gridCol w="1290349"/>
                <a:gridCol w="1745767"/>
              </a:tblGrid>
              <a:tr h="438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68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Albergue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Educativas Altamente específicas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Madres Adolescentes y adolescentes embarazadas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Situacion de Calle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Niños de 0 a 7 años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Tratamiento por Consumo de Sustancias psicoactivas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41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Niños, Niñas y Adolescentes atendidos en Artigas,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12"/>
          <a:ext cx="8136904" cy="3816418"/>
        </p:xfrm>
        <a:graphic>
          <a:graphicData uri="http://schemas.openxmlformats.org/drawingml/2006/table">
            <a:tbl>
              <a:tblPr/>
              <a:tblGrid>
                <a:gridCol w="4104456"/>
                <a:gridCol w="4032448"/>
              </a:tblGrid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 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77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0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52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Proyectos en Artigas,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57158" y="1571610"/>
          <a:ext cx="8358246" cy="4593687"/>
        </p:xfrm>
        <a:graphic>
          <a:graphicData uri="http://schemas.openxmlformats.org/drawingml/2006/table">
            <a:tbl>
              <a:tblPr/>
              <a:tblGrid>
                <a:gridCol w="4179123"/>
                <a:gridCol w="4179123"/>
              </a:tblGrid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3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30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303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704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0756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Niños, Niñas y Adolescentes atendidos en Canelones,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4120313659"/>
              </p:ext>
            </p:extLst>
          </p:nvPr>
        </p:nvGraphicFramePr>
        <p:xfrm>
          <a:off x="539552" y="1628800"/>
          <a:ext cx="8064896" cy="4464497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Canelones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6913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89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534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9595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Proyectos en Canelones,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60803"/>
          <a:ext cx="7992888" cy="3911336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Canelones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58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18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28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471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33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9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Niños, Niñas y Adolescentes atendidos en Cerro Largo,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497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72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3870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Proyectos en Cerro Largo,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628800"/>
          <a:ext cx="8064896" cy="4608510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35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Niños, Niñas y Adolescentes atendidos en Colonia,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04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Proyectos en Colonia,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8064896" cy="4464504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Colonia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13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Niños, Niñas y Adolescentes atendidos en Durazno,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12"/>
        </p:xfrm>
        <a:graphic>
          <a:graphicData uri="http://schemas.openxmlformats.org/drawingml/2006/table">
            <a:tbl>
              <a:tblPr/>
              <a:tblGrid>
                <a:gridCol w="3960440"/>
                <a:gridCol w="4032448"/>
              </a:tblGrid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1997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5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32. Proyectos en Durazno,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7992888" cy="4464489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Durazno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16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Niños, Niñas y Adolescentes atendidos en Flores,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8064896" cy="4536501"/>
        </p:xfrm>
        <a:graphic>
          <a:graphicData uri="http://schemas.openxmlformats.org/drawingml/2006/table">
            <a:tbl>
              <a:tblPr/>
              <a:tblGrid>
                <a:gridCol w="4104456"/>
                <a:gridCol w="3960440"/>
              </a:tblGrid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337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37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37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685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1048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Proyectos en Flores,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20880" cy="4523035"/>
        </p:xfrm>
        <a:graphic>
          <a:graphicData uri="http://schemas.openxmlformats.org/drawingml/2006/table">
            <a:tbl>
              <a:tblPr/>
              <a:tblGrid>
                <a:gridCol w="3960440"/>
                <a:gridCol w="3960440"/>
              </a:tblGrid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Flores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3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3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4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4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400" b="0" i="0" u="none" strike="noStrike" dirty="0" smtClean="0">
                          <a:latin typeface="Arial"/>
                        </a:rPr>
                        <a:t>ajena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3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536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Niños, Niñas y Adolescentes atendidos en Florida,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464500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Florida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586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2079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Proyectos en Florida,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14"/>
          <a:ext cx="7992888" cy="4536502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Florida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73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5473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5473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7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Niños, Niñas y Adolescentes atendidos en Lavalleja,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12"/>
          <a:ext cx="8136904" cy="4536504"/>
        </p:xfrm>
        <a:graphic>
          <a:graphicData uri="http://schemas.openxmlformats.org/drawingml/2006/table">
            <a:tbl>
              <a:tblPr/>
              <a:tblGrid>
                <a:gridCol w="4104456"/>
                <a:gridCol w="4032448"/>
              </a:tblGrid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4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34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41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975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9964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Proyectos en Lavalleja,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00808"/>
          <a:ext cx="7848872" cy="4464504"/>
        </p:xfrm>
        <a:graphic>
          <a:graphicData uri="http://schemas.openxmlformats.org/drawingml/2006/table">
            <a:tbl>
              <a:tblPr/>
              <a:tblGrid>
                <a:gridCol w="3888432"/>
                <a:gridCol w="3960440"/>
              </a:tblGrid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Lavalleja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Niños, Niñas y Adolescentes atendidos en Maldonado,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37360"/>
          <a:ext cx="7992888" cy="4499960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1268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499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2239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0756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Proyectos en Maldonado,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772816"/>
          <a:ext cx="8136904" cy="4464504"/>
        </p:xfrm>
        <a:graphic>
          <a:graphicData uri="http://schemas.openxmlformats.org/drawingml/2006/table">
            <a:tbl>
              <a:tblPr/>
              <a:tblGrid>
                <a:gridCol w="4032448"/>
                <a:gridCol w="4104456"/>
              </a:tblGrid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Maldonado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293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41. Distribución de Población y Proyectos en Montevideo,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09320"/>
            <a:ext cx="8443664" cy="467288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14283" y="1428736"/>
          <a:ext cx="8677057" cy="4716952"/>
        </p:xfrm>
        <a:graphic>
          <a:graphicData uri="http://schemas.openxmlformats.org/drawingml/2006/table">
            <a:tbl>
              <a:tblPr/>
              <a:tblGrid>
                <a:gridCol w="5256105"/>
                <a:gridCol w="1778745"/>
                <a:gridCol w="1642207"/>
              </a:tblGrid>
              <a:tr h="50204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Adicciones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Departamento de Acogimiento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65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Departamento de Adopciones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Direcciones Regionales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Atención Integral a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CAIF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77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11227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196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Jurídica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916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División Protección Integral a la Infancia y Adolescencia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575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División </a:t>
                      </a:r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Protección Integral en Contexto Familiar y Comunitario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Programa de Explotación Sexual Comercial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Educativos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1125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Sub-Dirección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Técnica General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1021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Arial"/>
                      </a:endParaRPr>
                    </a:p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569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42. Niños, Niñas y Adolescentes atendidos en Paysandú,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3"/>
          <a:ext cx="8064896" cy="4464500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Paysandú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3079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4171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43. Proyectos en Paysandú,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71472" y="1643050"/>
          <a:ext cx="8136904" cy="4677090"/>
        </p:xfrm>
        <a:graphic>
          <a:graphicData uri="http://schemas.openxmlformats.org/drawingml/2006/table">
            <a:tbl>
              <a:tblPr/>
              <a:tblGrid>
                <a:gridCol w="4104456"/>
                <a:gridCol w="4032448"/>
              </a:tblGrid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Paysandú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22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23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 smtClean="0">
                          <a:latin typeface="Arial"/>
                        </a:rPr>
                        <a:t>Hogar</a:t>
                      </a:r>
                      <a:r>
                        <a:rPr lang="es-ES" sz="1200" b="0" i="0" u="none" strike="noStrike" baseline="0" dirty="0" smtClean="0">
                          <a:latin typeface="Arial"/>
                        </a:rPr>
                        <a:t>  Acogimiento </a:t>
                      </a:r>
                      <a:r>
                        <a:rPr lang="es-ES" sz="1200" b="0" i="0" u="none" strike="noStrike" baseline="0" dirty="0" err="1" smtClean="0">
                          <a:latin typeface="Arial"/>
                        </a:rPr>
                        <a:t>Fliar-Flia</a:t>
                      </a:r>
                      <a:r>
                        <a:rPr lang="es-ES" sz="1200" b="0" i="0" u="none" strike="noStrike" baseline="0" dirty="0" smtClean="0">
                          <a:latin typeface="Arial"/>
                        </a:rPr>
                        <a:t> ampliada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17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59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44. Niños, Niñas y Adolescentes atendidos en Río Negro,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12"/>
          <a:ext cx="8064896" cy="4536496"/>
        </p:xfrm>
        <a:graphic>
          <a:graphicData uri="http://schemas.openxmlformats.org/drawingml/2006/table">
            <a:tbl>
              <a:tblPr/>
              <a:tblGrid>
                <a:gridCol w="4032448"/>
                <a:gridCol w="4032448"/>
              </a:tblGrid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Río Negro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1364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4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1736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45. Proyectos en Río Negro,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628800"/>
          <a:ext cx="7920880" cy="4466189"/>
        </p:xfrm>
        <a:graphic>
          <a:graphicData uri="http://schemas.openxmlformats.org/drawingml/2006/table">
            <a:tbl>
              <a:tblPr/>
              <a:tblGrid>
                <a:gridCol w="3960440"/>
                <a:gridCol w="3960440"/>
              </a:tblGrid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Río Negro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12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587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24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2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20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40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52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46. Niños, Niñas y Adolescentes atendidos en Rivera,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72816"/>
          <a:ext cx="7920880" cy="4392486"/>
        </p:xfrm>
        <a:graphic>
          <a:graphicData uri="http://schemas.openxmlformats.org/drawingml/2006/table">
            <a:tbl>
              <a:tblPr/>
              <a:tblGrid>
                <a:gridCol w="3960440"/>
                <a:gridCol w="3960440"/>
              </a:tblGrid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Rivera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2920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439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3247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47. Proyectos en Rivera,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628804"/>
          <a:ext cx="7920880" cy="4608506"/>
        </p:xfrm>
        <a:graphic>
          <a:graphicData uri="http://schemas.openxmlformats.org/drawingml/2006/table">
            <a:tbl>
              <a:tblPr/>
              <a:tblGrid>
                <a:gridCol w="3960440"/>
                <a:gridCol w="3960440"/>
              </a:tblGrid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Rivera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7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15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7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7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0739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37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48. Niños, Niñas y Adolescentes atendidos en Rocha,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392494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1982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2189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49. Proyectos en Rocha,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9968"/>
        </p:xfrm>
        <a:graphic>
          <a:graphicData uri="http://schemas.openxmlformats.org/drawingml/2006/table">
            <a:tbl>
              <a:tblPr/>
              <a:tblGrid>
                <a:gridCol w="6548391"/>
                <a:gridCol w="1444497"/>
              </a:tblGrid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Rocha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14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34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02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50. Niños, Niñas y Adolescentes atendidos en Salto,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00"/>
        </p:xfrm>
        <a:graphic>
          <a:graphicData uri="http://schemas.openxmlformats.org/drawingml/2006/table">
            <a:tbl>
              <a:tblPr/>
              <a:tblGrid>
                <a:gridCol w="3960440"/>
                <a:gridCol w="4032448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Salto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2791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solidFill>
                            <a:srgbClr val="000000"/>
                          </a:solidFill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4254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51. Proyectos en Salto,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85720" y="1666832"/>
          <a:ext cx="8462744" cy="4408599"/>
        </p:xfrm>
        <a:graphic>
          <a:graphicData uri="http://schemas.openxmlformats.org/drawingml/2006/table">
            <a:tbl>
              <a:tblPr/>
              <a:tblGrid>
                <a:gridCol w="4193926"/>
                <a:gridCol w="4268818"/>
              </a:tblGrid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1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Salto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 smtClean="0">
                          <a:latin typeface="Arial"/>
                        </a:rPr>
                        <a:t>21</a:t>
                      </a:r>
                      <a:endParaRPr lang="es-ES" sz="11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1041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1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1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1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1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100" b="0" i="0" u="none" strike="noStrike" dirty="0" smtClean="0">
                          <a:latin typeface="Arial"/>
                        </a:rPr>
                        <a:t>ajena</a:t>
                      </a:r>
                      <a:endParaRPr lang="es-ES" sz="11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1636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1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1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1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100" b="0" i="0" u="none" strike="noStrike" dirty="0">
                          <a:latin typeface="Arial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 dirty="0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2711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latin typeface="Arial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6992">
                <a:tc>
                  <a:txBody>
                    <a:bodyPr/>
                    <a:lstStyle/>
                    <a:p>
                      <a:pPr algn="l" fontAlgn="b"/>
                      <a:r>
                        <a:rPr lang="es-ES" sz="11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1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69</a:t>
                      </a:r>
                      <a:endParaRPr lang="es-ES" sz="11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52. Niños, Niñas y Adolescentes atendidos en San José,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00"/>
        </p:xfrm>
        <a:graphic>
          <a:graphicData uri="http://schemas.openxmlformats.org/drawingml/2006/table">
            <a:tbl>
              <a:tblPr/>
              <a:tblGrid>
                <a:gridCol w="6226039"/>
                <a:gridCol w="1766849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San José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amiga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53. Proyectos en San José,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772816"/>
          <a:ext cx="7848872" cy="4392494"/>
        </p:xfrm>
        <a:graphic>
          <a:graphicData uri="http://schemas.openxmlformats.org/drawingml/2006/table">
            <a:tbl>
              <a:tblPr/>
              <a:tblGrid>
                <a:gridCol w="3960440"/>
                <a:gridCol w="3888432"/>
              </a:tblGrid>
              <a:tr h="288152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San José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36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 dirty="0">
                          <a:latin typeface="Arial"/>
                        </a:rPr>
                        <a:t>Hogar Acogimiento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Fliar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- </a:t>
                      </a:r>
                      <a:r>
                        <a:rPr lang="es-ES" sz="1200" b="0" i="0" u="none" strike="noStrike" dirty="0" err="1">
                          <a:latin typeface="Arial"/>
                        </a:rPr>
                        <a:t>Flia</a:t>
                      </a:r>
                      <a:r>
                        <a:rPr lang="es-ES" sz="1200" b="0" i="0" u="none" strike="noStrike" dirty="0">
                          <a:latin typeface="Arial"/>
                        </a:rPr>
                        <a:t> </a:t>
                      </a:r>
                      <a:r>
                        <a:rPr lang="es-ES" sz="1200" b="0" i="0" u="none" strike="noStrike" dirty="0" smtClean="0">
                          <a:latin typeface="Arial"/>
                        </a:rPr>
                        <a:t>ajena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22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01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80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54. Niños, Niñas y Adolescentes atendidos en Soriano,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7920880" cy="4320477"/>
        </p:xfrm>
        <a:graphic>
          <a:graphicData uri="http://schemas.openxmlformats.org/drawingml/2006/table">
            <a:tbl>
              <a:tblPr/>
              <a:tblGrid>
                <a:gridCol w="3960440"/>
                <a:gridCol w="3960440"/>
              </a:tblGrid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Soriano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2198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581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5737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2700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55. Proyectos en Soriano,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536510"/>
        </p:xfrm>
        <a:graphic>
          <a:graphicData uri="http://schemas.openxmlformats.org/drawingml/2006/table">
            <a:tbl>
              <a:tblPr/>
              <a:tblGrid>
                <a:gridCol w="3960440"/>
                <a:gridCol w="4032448"/>
              </a:tblGrid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2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Soriano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 smtClean="0">
                          <a:latin typeface="Arial"/>
                        </a:rPr>
                        <a:t>13</a:t>
                      </a:r>
                      <a:endParaRPr lang="es-ES" sz="12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50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8392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56. Niños, Niñas y Adolescentes atendidos en Tacuarembó,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464489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2184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1830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2355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57. Proyectos en Tacuarembó,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7992888" cy="4392494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Tacuarembó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838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58. Niños, Niñas y Adolescentes atendidos en Treinta y Tres, según Modalidad y Perfil</a:t>
            </a:r>
            <a:endParaRPr lang="es-ES" sz="2000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00808"/>
          <a:ext cx="7992888" cy="4392486"/>
        </p:xfrm>
        <a:graphic>
          <a:graphicData uri="http://schemas.openxmlformats.org/drawingml/2006/table">
            <a:tbl>
              <a:tblPr/>
              <a:tblGrid>
                <a:gridCol w="4032448"/>
                <a:gridCol w="3960440"/>
              </a:tblGrid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Treinta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880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1455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1165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70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880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40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1633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59. Proyectos en Treinta y Tres, según Modalidad y Perfil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2" y="1700808"/>
          <a:ext cx="8064896" cy="4464496"/>
        </p:xfrm>
        <a:graphic>
          <a:graphicData uri="http://schemas.openxmlformats.org/drawingml/2006/table">
            <a:tbl>
              <a:tblPr/>
              <a:tblGrid>
                <a:gridCol w="5834180"/>
                <a:gridCol w="2230716"/>
              </a:tblGrid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Treinta y Tres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9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9964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60. Adolescentes que cumplen Medidas Judiciales en dependencias del SIRPA, por Relación Institucional, según Tipo de Medida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467544" y="1556792"/>
          <a:ext cx="8208913" cy="3830732"/>
        </p:xfrm>
        <a:graphic>
          <a:graphicData uri="http://schemas.openxmlformats.org/drawingml/2006/table">
            <a:tbl>
              <a:tblPr/>
              <a:tblGrid>
                <a:gridCol w="3774049"/>
                <a:gridCol w="1331494"/>
                <a:gridCol w="1401522"/>
                <a:gridCol w="1701848"/>
              </a:tblGrid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08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Judicial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08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548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672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040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124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1367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64 y 65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8392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61. Proyectos dependientes de SIRPA en los que se cumplen Medidas Judiciales, por Relación Institucional, según Tipo de Medidas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3" y="1700808"/>
          <a:ext cx="8136904" cy="4536504"/>
        </p:xfrm>
        <a:graphic>
          <a:graphicData uri="http://schemas.openxmlformats.org/drawingml/2006/table">
            <a:tbl>
              <a:tblPr/>
              <a:tblGrid>
                <a:gridCol w="3379708"/>
                <a:gridCol w="1516835"/>
                <a:gridCol w="1440160"/>
                <a:gridCol w="1800201"/>
              </a:tblGrid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Judicial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403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62. Adolescentes atendidos en SIRPA, por Unidad Organizacional, según Tipo de Medidas</a:t>
            </a:r>
            <a:endParaRPr lang="es-ES" sz="2000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4152944079"/>
              </p:ext>
            </p:extLst>
          </p:nvPr>
        </p:nvGraphicFramePr>
        <p:xfrm>
          <a:off x="467544" y="1700808"/>
          <a:ext cx="8291264" cy="3970841"/>
        </p:xfrm>
        <a:graphic>
          <a:graphicData uri="http://schemas.openxmlformats.org/drawingml/2006/table">
            <a:tbl>
              <a:tblPr/>
              <a:tblGrid>
                <a:gridCol w="3671168"/>
                <a:gridCol w="1601325"/>
                <a:gridCol w="1363316"/>
                <a:gridCol w="1655455"/>
              </a:tblGrid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299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Judiciales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412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672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82541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631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1084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283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/>
                        </a:rPr>
                        <a:t>1367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9964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63. Proyectos dependientes de SIRPA en los que se cumplen Medidas Judiciales, según Unidad Organizacional y Tipo de Medida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="" xmlns:p14="http://schemas.microsoft.com/office/powerpoint/2010/main" val="1901891508"/>
              </p:ext>
            </p:extLst>
          </p:nvPr>
        </p:nvGraphicFramePr>
        <p:xfrm>
          <a:off x="683568" y="1772816"/>
          <a:ext cx="7992887" cy="4464495"/>
        </p:xfrm>
        <a:graphic>
          <a:graphicData uri="http://schemas.openxmlformats.org/drawingml/2006/table">
            <a:tbl>
              <a:tblPr/>
              <a:tblGrid>
                <a:gridCol w="3600756"/>
                <a:gridCol w="1439804"/>
                <a:gridCol w="1368152"/>
                <a:gridCol w="1584175"/>
              </a:tblGrid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Medida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Judicial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18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7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868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30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25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9964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64.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39552" y="1700809"/>
          <a:ext cx="8136903" cy="3600399"/>
        </p:xfrm>
        <a:graphic>
          <a:graphicData uri="http://schemas.openxmlformats.org/drawingml/2006/table">
            <a:tbl>
              <a:tblPr/>
              <a:tblGrid>
                <a:gridCol w="2692049"/>
                <a:gridCol w="2299458"/>
                <a:gridCol w="1065602"/>
                <a:gridCol w="658991"/>
                <a:gridCol w="1420803"/>
              </a:tblGrid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152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80008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560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560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Programa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0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57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804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95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956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65. Proyectos de apoyo a la población atendida en SIRPA, por Relación Institucional, según Área de Trabajo</a:t>
            </a:r>
            <a:endParaRPr lang="es-ES" sz="2000" dirty="0"/>
          </a:p>
        </p:txBody>
      </p:sp>
      <p:graphicFrame>
        <p:nvGraphicFramePr>
          <p:cNvPr id="5" name="4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539551" y="1844824"/>
          <a:ext cx="8064896" cy="3888430"/>
        </p:xfrm>
        <a:graphic>
          <a:graphicData uri="http://schemas.openxmlformats.org/drawingml/2006/table">
            <a:tbl>
              <a:tblPr/>
              <a:tblGrid>
                <a:gridCol w="2574905"/>
                <a:gridCol w="1241520"/>
                <a:gridCol w="1368152"/>
                <a:gridCol w="1435861"/>
                <a:gridCol w="1444458"/>
              </a:tblGrid>
              <a:tr h="7776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Proyectos SIRPA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Relación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776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Áreas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Arial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88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 smtClean="0">
                          <a:latin typeface="Arial"/>
                        </a:rPr>
                        <a:t>34</a:t>
                      </a:r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7776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77768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Arial"/>
                        </a:rPr>
                        <a:t>Programa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ES" sz="1400" b="0" i="0" u="none" strike="noStrike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0" i="0" u="none" strike="noStrike" dirty="0">
                          <a:latin typeface="Arial"/>
                        </a:rPr>
                        <a:t>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888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1077</TotalTime>
  <Words>7586</Words>
  <Application>Microsoft Office PowerPoint</Application>
  <PresentationFormat>Presentación en pantalla (4:3)</PresentationFormat>
  <Paragraphs>2781</Paragraphs>
  <Slides>76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76</vt:i4>
      </vt:variant>
    </vt:vector>
  </HeadingPairs>
  <TitlesOfParts>
    <vt:vector size="77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por Relación Institucional, según Modalidad de Atención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Niños, Niñas y Adolescentes atendidos en Artigas, según Modalidad y Perfil</vt:lpstr>
      <vt:lpstr>Cuadro 24. Proyectos en Artigas, según Modalidad y Perfil</vt:lpstr>
      <vt:lpstr>Cuadro 25. Niños, Niñas y Adolescentes atendidos en Canelones, según Modalidad y Perfil</vt:lpstr>
      <vt:lpstr>Cuadro 26. Proyectos en Canelones, según Modalidad y Perfil</vt:lpstr>
      <vt:lpstr>Cuadro 27. Niños, Niñas y Adolescentes atendidos en Cerro Largo, según Modalidad y Perfil</vt:lpstr>
      <vt:lpstr>Cuadro 28. Proyectos en Cerro Largo, según Modalidad y Perfil</vt:lpstr>
      <vt:lpstr>Cuadro 29. Niños, Niñas y Adolescentes atendidos en Colonia, según Modalidad y Perfil</vt:lpstr>
      <vt:lpstr>Cuadro 30. Proyectos en Colonia, según Modalidad y Perfil</vt:lpstr>
      <vt:lpstr>Cuadro 31. Niños, Niñas y Adolescentes atendidos en Durazno, según Modalidad y Perfil</vt:lpstr>
      <vt:lpstr>Cuadro 32. Proyectos en Durazno, según Modalidad y Perfil</vt:lpstr>
      <vt:lpstr>Cuadro 33. Niños, Niñas y Adolescentes atendidos en Flores, según Modalidad y Perfil</vt:lpstr>
      <vt:lpstr>Cuadro 34. Proyectos en Flores, según Modalidad y Perfil</vt:lpstr>
      <vt:lpstr>Cuadro 35. Niños, Niñas y Adolescentes atendidos en Florida, según Modalidad y Perfil</vt:lpstr>
      <vt:lpstr>Cuadro 36. Proyectos en Florida, según Modalidad y Perfil</vt:lpstr>
      <vt:lpstr>Cuadro 37. Niños, Niñas y Adolescentes atendidos en Lavalleja, según Modalidad y Perfil</vt:lpstr>
      <vt:lpstr>Cuadro 38. Proyectos en Lavalleja, según Modalidad y Perfil</vt:lpstr>
      <vt:lpstr>Cuadro 39. Niños, Niñas y Adolescentes atendidos en Maldonado, según Modalidad y Perfil</vt:lpstr>
      <vt:lpstr>Cuadro 40. Proyectos en Maldonado, según Modalidad y Perfil</vt:lpstr>
      <vt:lpstr>Cuadro 41. Distribución de Población y Proyectos en Montevideo, según Unidad Organizacional</vt:lpstr>
      <vt:lpstr>Cuadro 42. Niños, Niñas y Adolescentes atendidos en Paysandú, según Modalidad y Perfil</vt:lpstr>
      <vt:lpstr>Cuadro 43. Proyectos en Paysandú, según Modalidad y Perfil</vt:lpstr>
      <vt:lpstr>Cuadro 44. Niños, Niñas y Adolescentes atendidos en Río Negro, según Modalidad y Perfil</vt:lpstr>
      <vt:lpstr>Cuadro 45. Proyectos en Río Negro, según Modalidad y Perfil</vt:lpstr>
      <vt:lpstr>Cuadro 46. Niños, Niñas y Adolescentes atendidos en Rivera, según Modalidad y Perfil</vt:lpstr>
      <vt:lpstr>Cuadro 47. Proyectos en Rivera, según Modalidad y Perfil</vt:lpstr>
      <vt:lpstr>Cuadro 48. Niños, Niñas y Adolescentes atendidos en Rocha, según Modalidad y Perfil</vt:lpstr>
      <vt:lpstr>Cuadro 49. Proyectos en Rocha, según Modalidad y Perfil</vt:lpstr>
      <vt:lpstr>Cuadro 50. Niños, Niñas y Adolescentes atendidos en Salto, según Modalidad y Perfil</vt:lpstr>
      <vt:lpstr>Cuadro 51. Proyectos en Salto, según Modalidad y Perfil</vt:lpstr>
      <vt:lpstr>Cuadro 52. Niños, Niñas y Adolescentes atendidos en San José, según Modalidad y Perfil</vt:lpstr>
      <vt:lpstr>Cuadro 53. Proyectos en San José, según Modalidad y Perfil</vt:lpstr>
      <vt:lpstr>Cuadro 54. Niños, Niñas y Adolescentes atendidos en Soriano, según Modalidad y Perfil</vt:lpstr>
      <vt:lpstr>Cuadro 55. Proyectos en Soriano, según Modalidad y Perfil</vt:lpstr>
      <vt:lpstr>Cuadro 56. Niños, Niñas y Adolescentes atendidos en Tacuarembó, según Modalidad y Perfil</vt:lpstr>
      <vt:lpstr>Cuadro 57. Proyectos en Tacuarembó, según Modalidad y Perfil</vt:lpstr>
      <vt:lpstr>Cuadro 58. Niños, Niñas y Adolescentes atendidos en Treinta y Tres, según Modalidad y Perfil</vt:lpstr>
      <vt:lpstr>Cuadro 59. Proyectos en Treinta y Tres, según Modalidad y Perfil</vt:lpstr>
      <vt:lpstr>Sistema de Responsabilidad Penal Adolescente (SIRPA)</vt:lpstr>
      <vt:lpstr>Cuadro 60. Adolescentes que cumplen Medidas Judiciales en dependencias del SIRPA, por Relación Institucional, según Tipo de Medida</vt:lpstr>
      <vt:lpstr>Cuadro 61. Proyectos dependientes de SIRPA en los que se cumplen Medidas Judiciales, por Relación Institucional, según Tipo de Medidas</vt:lpstr>
      <vt:lpstr>Cuadro 62. Adolescentes atendidos en SIRPA, por Unidad Organizacional, según Tipo de Medidas</vt:lpstr>
      <vt:lpstr>Cuadro 63. Proyectos dependientes de SIRPA en los que se cumplen Medidas Judiciales, según Unidad Organizacional y Tipo de Medida</vt:lpstr>
      <vt:lpstr>Cuadro 64. Adolescentes atendidos en SIRPA que participan de Proyectos de apoyo, por Relación Institucional, Áreas de trabajo de los Proyectos</vt:lpstr>
      <vt:lpstr>Cuadro 65. Proyectos de apoyo a la población atendida en SIRPA, por Relación Institucional, según Área de Trabajo</vt:lpstr>
      <vt:lpstr>Notas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vpereyra</dc:creator>
  <cp:lastModifiedBy>virginia</cp:lastModifiedBy>
  <cp:revision>140</cp:revision>
  <dcterms:created xsi:type="dcterms:W3CDTF">2014-03-17T15:45:29Z</dcterms:created>
  <dcterms:modified xsi:type="dcterms:W3CDTF">2014-07-22T11:56:24Z</dcterms:modified>
</cp:coreProperties>
</file>